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66" r:id="rId5"/>
    <p:sldId id="262" r:id="rId6"/>
    <p:sldId id="263" r:id="rId7"/>
    <p:sldId id="264" r:id="rId8"/>
    <p:sldId id="272" r:id="rId9"/>
    <p:sldId id="269" r:id="rId10"/>
  </p:sldIdLst>
  <p:sldSz cx="6858000" cy="9144000" type="screen4x3"/>
  <p:notesSz cx="6858000" cy="9144000"/>
  <p:defaultTextStyle>
    <a:defPPr>
      <a:defRPr lang="es-ES"/>
    </a:defPPr>
    <a:lvl1pPr marL="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14" y="-5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5A1D3-1770-4A46-8CB4-08260FD38E07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8C7B-90B8-4CFC-8787-EEAD4AEA3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24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8C7B-90B8-4CFC-8787-EEAD4AEA3C4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26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1FE76-531D-48AC-84D4-1863372CB3A8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71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2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97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2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0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30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7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5" cy="10985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8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71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9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4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9" indent="0">
              <a:buNone/>
              <a:defRPr sz="700"/>
            </a:lvl7pPr>
            <a:lvl8pPr marL="2400240" indent="0">
              <a:buNone/>
              <a:defRPr sz="700"/>
            </a:lvl8pPr>
            <a:lvl9pPr marL="2743131" indent="0">
              <a:buNone/>
              <a:defRPr sz="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433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4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9" indent="0">
              <a:buNone/>
              <a:defRPr sz="700"/>
            </a:lvl7pPr>
            <a:lvl8pPr marL="2400240" indent="0">
              <a:buNone/>
              <a:defRPr sz="700"/>
            </a:lvl8pPr>
            <a:lvl9pPr marL="2743131" indent="0">
              <a:buNone/>
              <a:defRPr sz="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9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8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7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7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5" cy="10985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27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19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5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77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4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1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0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4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1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46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9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7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2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25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700" indent="0">
              <a:buNone/>
              <a:defRPr sz="1600" b="1"/>
            </a:lvl6pPr>
            <a:lvl7pPr marL="2742840" indent="0">
              <a:buNone/>
              <a:defRPr sz="1600" b="1"/>
            </a:lvl7pPr>
            <a:lvl8pPr marL="3199980" indent="0">
              <a:buNone/>
              <a:defRPr sz="1600" b="1"/>
            </a:lvl8pPr>
            <a:lvl9pPr marL="36571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700" indent="0">
              <a:buNone/>
              <a:defRPr sz="1600" b="1"/>
            </a:lvl6pPr>
            <a:lvl7pPr marL="2742840" indent="0">
              <a:buNone/>
              <a:defRPr sz="1600" b="1"/>
            </a:lvl7pPr>
            <a:lvl8pPr marL="3199980" indent="0">
              <a:buNone/>
              <a:defRPr sz="1600" b="1"/>
            </a:lvl8pPr>
            <a:lvl9pPr marL="365712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94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95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700" indent="0">
              <a:buNone/>
              <a:defRPr sz="900"/>
            </a:lvl6pPr>
            <a:lvl7pPr marL="2742840" indent="0">
              <a:buNone/>
              <a:defRPr sz="900"/>
            </a:lvl7pPr>
            <a:lvl8pPr marL="3199980" indent="0">
              <a:buNone/>
              <a:defRPr sz="900"/>
            </a:lvl8pPr>
            <a:lvl9pPr marL="36571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68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80" indent="0">
              <a:buNone/>
              <a:defRPr sz="2400"/>
            </a:lvl3pPr>
            <a:lvl4pPr marL="1371420" indent="0">
              <a:buNone/>
              <a:defRPr sz="2000"/>
            </a:lvl4pPr>
            <a:lvl5pPr marL="1828560" indent="0">
              <a:buNone/>
              <a:defRPr sz="2000"/>
            </a:lvl5pPr>
            <a:lvl6pPr marL="2285700" indent="0">
              <a:buNone/>
              <a:defRPr sz="2000"/>
            </a:lvl6pPr>
            <a:lvl7pPr marL="2742840" indent="0">
              <a:buNone/>
              <a:defRPr sz="2000"/>
            </a:lvl7pPr>
            <a:lvl8pPr marL="3199980" indent="0">
              <a:buNone/>
              <a:defRPr sz="2000"/>
            </a:lvl8pPr>
            <a:lvl9pPr marL="365712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700" indent="0">
              <a:buNone/>
              <a:defRPr sz="900"/>
            </a:lvl6pPr>
            <a:lvl7pPr marL="2742840" indent="0">
              <a:buNone/>
              <a:defRPr sz="900"/>
            </a:lvl7pPr>
            <a:lvl8pPr marL="3199980" indent="0">
              <a:buNone/>
              <a:defRPr sz="900"/>
            </a:lvl8pPr>
            <a:lvl9pPr marL="365712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31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3005-9E70-4B8D-995C-E91AB3CFC8AB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979BA-C4FA-4EA6-B879-7B116374A3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8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2" algn="l" defTabSz="9142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0" indent="-228570" algn="l" defTabSz="9142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0" indent="-228570" algn="l" defTabSz="9142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48866FD6-C794-4D99-87F6-A56B9212E26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12/09/2022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1A8859A4-506C-4723-9FA0-99C0CC9A36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25717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6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comunidadbaratz.com/blog/que-es-bibliodiversidad-y-cuales-son-las-principales-recomendaciones-para-ponerla-en-marcha-en-las-bibliotecas/" TargetMode="Externa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ipertextual.com/2020/10/mafalda-quino-vinetas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hyperlink" Target="https://unaulaedu-my.sharepoint.com/:b:/g/personal/andres_torori_unaula_edu_co/EcK_N_JJY85BjWfWNHRec44Bh1iJ86dBK0hR6bNWMD34LA?e=OOK9UT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: Granada en tiempos de paz | Planeta Futuro | EL PAÍ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088" r="9059" b="5579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0;p13"/>
          <p:cNvSpPr/>
          <p:nvPr/>
        </p:nvSpPr>
        <p:spPr>
          <a:xfrm>
            <a:off x="3700500" y="5267362"/>
            <a:ext cx="3157500" cy="3456000"/>
          </a:xfrm>
          <a:prstGeom prst="rect">
            <a:avLst/>
          </a:prstGeom>
          <a:solidFill>
            <a:srgbClr val="000000">
              <a:alpha val="74880"/>
            </a:srgbClr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x-none" sz="21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Contenido</a:t>
            </a:r>
            <a:endParaRPr sz="21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es-ES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Fundación UNAULA</a:t>
            </a: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es-ES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Día Mundial de la Libertad de Expresión</a:t>
            </a:r>
            <a:endParaRPr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es-ES" kern="0" noProof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Día Internacional de la Paz</a:t>
            </a: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es-ES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Bibliodiversidad</a:t>
            </a:r>
            <a:endParaRPr lang="es-ES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x-none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¿Sabías que?</a:t>
            </a:r>
            <a:endParaRPr lang="es-ES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x-none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pensar de todo</a:t>
            </a:r>
            <a:endParaRPr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x-none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Poesía</a:t>
            </a:r>
            <a:endParaRPr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140" indent="-342855">
              <a:lnSpc>
                <a:spcPct val="115000"/>
              </a:lnSpc>
              <a:buClr>
                <a:srgbClr val="FFFFFF"/>
              </a:buClr>
              <a:buSzPts val="1800"/>
              <a:buFont typeface="Times New Roman"/>
              <a:buChar char="●"/>
              <a:defRPr/>
            </a:pPr>
            <a:r>
              <a:rPr lang="x-none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Nuevas adquisiciones</a:t>
            </a:r>
            <a:endParaRPr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F2AAA1FF-09F9-7425-A793-EC7585E2E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9" y="4"/>
            <a:ext cx="6572472" cy="1547663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992ED90-A380-519A-DF94-5C26B448C6D8}"/>
              </a:ext>
            </a:extLst>
          </p:cNvPr>
          <p:cNvSpPr txBox="1"/>
          <p:nvPr/>
        </p:nvSpPr>
        <p:spPr>
          <a:xfrm>
            <a:off x="0" y="8718244"/>
            <a:ext cx="6858001" cy="430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91428" tIns="45714" rIns="91428" bIns="45714" rtlCol="0">
            <a:spAutoFit/>
          </a:bodyPr>
          <a:lstStyle/>
          <a:p>
            <a:pPr lvl="0"/>
            <a:r>
              <a:rPr lang="es-ES" sz="1100" kern="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Centro Nacional de Memoria Histórica. (2013). </a:t>
            </a:r>
            <a:r>
              <a:rPr lang="es-ES" sz="1100" i="1" kern="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¡Basta ya</a:t>
            </a:r>
            <a:r>
              <a:rPr lang="es-ES" sz="1100" kern="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! Colombia: memorias de guerra y dignidad. Centro Nacional de Memoria Histórica </a:t>
            </a:r>
            <a:endParaRPr lang="es-MX" sz="1100" kern="0" dirty="0">
              <a:solidFill>
                <a:sysClr val="windowText" lastClr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to en blanco y negro de un grupo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57A6A338-4A9D-3C34-7FF4-B078516F1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3686" t="23974" r="44627" b="1836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687EDA-DB58-1EBD-4E40-4F301FC7BFE9}"/>
              </a:ext>
            </a:extLst>
          </p:cNvPr>
          <p:cNvSpPr txBox="1"/>
          <p:nvPr/>
        </p:nvSpPr>
        <p:spPr>
          <a:xfrm>
            <a:off x="4699320" y="119510"/>
            <a:ext cx="187523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/>
            <a:r>
              <a:rPr lang="es-MX" sz="2025" b="1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</a:p>
        </p:txBody>
      </p:sp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72B1C815-29C8-8AA1-09D6-434C1B0DDB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9" b="90181" l="9415" r="90076">
                        <a14:foregroundMark x1="47074" y1="8269" x2="50382" y2="8269"/>
                        <a14:foregroundMark x1="9669" y1="50646" x2="9669" y2="47287"/>
                        <a14:foregroundMark x1="58270" y1="90439" x2="57761" y2="90439"/>
                        <a14:foregroundMark x1="90076" y1="51163" x2="90076" y2="48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905" y="6484883"/>
            <a:ext cx="2469557" cy="2431854"/>
          </a:xfrm>
          <a:prstGeom prst="rect">
            <a:avLst/>
          </a:prstGeom>
        </p:spPr>
      </p:pic>
      <p:sp>
        <p:nvSpPr>
          <p:cNvPr id="5" name="Google Shape;69;p14"/>
          <p:cNvSpPr txBox="1"/>
          <p:nvPr/>
        </p:nvSpPr>
        <p:spPr>
          <a:xfrm>
            <a:off x="4846363" y="252836"/>
            <a:ext cx="172819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7987" bIns="0" anchor="t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D8252C"/>
                </a:solidFill>
                <a:effectLst/>
                <a:uLnTx/>
                <a:uFillTx/>
              </a:rPr>
              <a:t>Boletín</a:t>
            </a:r>
            <a:r>
              <a:rPr kumimoji="0" lang="es-E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D8252C"/>
                </a:solidFill>
                <a:effectLst/>
                <a:uLnTx/>
                <a:uFillTx/>
              </a:rPr>
              <a:t> Septiembre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D8252C"/>
              </a:solidFill>
              <a:effectLst/>
              <a:uLnTx/>
              <a:uFillTx/>
            </a:endParaRPr>
          </a:p>
        </p:txBody>
      </p:sp>
      <p:sp>
        <p:nvSpPr>
          <p:cNvPr id="6" name="Google Shape;68;p14"/>
          <p:cNvSpPr/>
          <p:nvPr/>
        </p:nvSpPr>
        <p:spPr>
          <a:xfrm>
            <a:off x="101319" y="547404"/>
            <a:ext cx="6552728" cy="45719"/>
          </a:xfrm>
          <a:prstGeom prst="rect">
            <a:avLst/>
          </a:prstGeom>
          <a:solidFill>
            <a:srgbClr val="D8252C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66;p14"/>
          <p:cNvSpPr txBox="1"/>
          <p:nvPr/>
        </p:nvSpPr>
        <p:spPr>
          <a:xfrm>
            <a:off x="149894" y="511086"/>
            <a:ext cx="547958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0" rIns="89988" bIns="89988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1" i="1" u="none" strike="noStrike" kern="0" cap="none" spc="0" normalizeH="0" baseline="0" noProof="0" dirty="0">
              <a:ln>
                <a:noFill/>
              </a:ln>
              <a:solidFill>
                <a:srgbClr val="D8252C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0" cap="none" spc="0" normalizeH="0" baseline="0" noProof="0" dirty="0">
                <a:ln>
                  <a:noFill/>
                </a:ln>
                <a:solidFill>
                  <a:srgbClr val="D8252C"/>
                </a:solidFill>
                <a:effectLst/>
                <a:uLnTx/>
                <a:uFillTx/>
              </a:rPr>
              <a:t>Fundación UNAULA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D8252C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1319" y="1665486"/>
            <a:ext cx="65527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El 16 de septiembre de 1966, pasadas las 6 p.m., en el local en el cual iniciará actividades académicas (centro de la ciudad) se lee y firma el Acta de Fundación de la nueva institución de educación superior, la Universidad Autónoma Latinoamericana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Este </a:t>
            </a:r>
            <a:r>
              <a:rPr lang="es-ES" sz="2000" dirty="0"/>
              <a:t>año se conmemora el aniversario numero 56 de nuestra institución, que es patrimonio de todos</a:t>
            </a:r>
            <a:r>
              <a:rPr lang="es-ES" sz="2000" dirty="0" smtClean="0"/>
              <a:t>, </a:t>
            </a:r>
            <a:r>
              <a:rPr lang="es-ES" sz="2000" dirty="0"/>
              <a:t>por su origen, su trayectoria y su presencia en el debate y transformación </a:t>
            </a:r>
            <a:r>
              <a:rPr lang="es-ES" sz="2000" dirty="0" smtClean="0"/>
              <a:t>social</a:t>
            </a:r>
            <a:r>
              <a:rPr lang="es-ES" sz="2000" dirty="0"/>
              <a:t>.</a:t>
            </a:r>
            <a:r>
              <a:rPr lang="es-ES" sz="2000" dirty="0" smtClean="0"/>
              <a:t> Continuamos </a:t>
            </a:r>
            <a:r>
              <a:rPr lang="es-ES" sz="2000" dirty="0"/>
              <a:t>celebrando y nos seguimos recogiendo en el libre pensamiento de sus fundadores.</a:t>
            </a:r>
            <a:endParaRPr lang="es-ES" sz="2000" dirty="0" smtClean="0"/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11AB16-0ADE-5E72-1B4B-01D296B2BBDC}"/>
              </a:ext>
            </a:extLst>
          </p:cNvPr>
          <p:cNvSpPr txBox="1"/>
          <p:nvPr/>
        </p:nvSpPr>
        <p:spPr>
          <a:xfrm>
            <a:off x="0" y="5132319"/>
            <a:ext cx="65527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“Porque la Universidad debe estar abierta a todas las clases de la colectividad </a:t>
            </a:r>
            <a:r>
              <a:rPr lang="es-MX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s-MX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distinciones políticas, religiosas, económicas, sociales de sexo o de raza</a:t>
            </a:r>
            <a:r>
              <a:rPr lang="es-MX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s-MX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Arango </a:t>
            </a: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Viana, E. (2000). Reseña Histórica 1966-1973. Marín </a:t>
            </a:r>
            <a:r>
              <a:rPr lang="es-E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Vieco</a:t>
            </a: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Ltda</a:t>
            </a:r>
            <a:r>
              <a:rPr lang="es-E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Durango Arcila, H. S. (2010). En Cátedra Universitaria. Litografía Express.</a:t>
            </a:r>
          </a:p>
          <a:p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ES" dirty="0"/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ED6C29C0-02B4-D24C-D0E8-B9C55BDEC9E1}"/>
              </a:ext>
            </a:extLst>
          </p:cNvPr>
          <p:cNvSpPr txBox="1"/>
          <p:nvPr/>
        </p:nvSpPr>
        <p:spPr>
          <a:xfrm>
            <a:off x="4725144" y="44622"/>
            <a:ext cx="2808312" cy="33855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s-MX" sz="1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Boletín Septiembre </a:t>
            </a:r>
          </a:p>
        </p:txBody>
      </p:sp>
      <p:sp>
        <p:nvSpPr>
          <p:cNvPr id="8" name="Google Shape;68;p14"/>
          <p:cNvSpPr/>
          <p:nvPr/>
        </p:nvSpPr>
        <p:spPr>
          <a:xfrm>
            <a:off x="188640" y="370587"/>
            <a:ext cx="6552728" cy="45719"/>
          </a:xfrm>
          <a:prstGeom prst="rect">
            <a:avLst/>
          </a:prstGeom>
          <a:solidFill>
            <a:srgbClr val="D8252C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406119-4EA8-7026-10EB-D7A09B057FA4}"/>
              </a:ext>
            </a:extLst>
          </p:cNvPr>
          <p:cNvSpPr txBox="1"/>
          <p:nvPr/>
        </p:nvSpPr>
        <p:spPr>
          <a:xfrm>
            <a:off x="188641" y="539552"/>
            <a:ext cx="4248472" cy="155427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Día Mundial de la Libertad de Expresión de Pensamiento</a:t>
            </a:r>
            <a: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5" y="-354606"/>
            <a:ext cx="30243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40668" y="2133597"/>
            <a:ext cx="5976664" cy="3416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es-ES" dirty="0"/>
              <a:t>Al introducirnos en el tema de los derechos humanos, </a:t>
            </a:r>
            <a:r>
              <a:rPr lang="es-ES" dirty="0" smtClean="0"/>
              <a:t>encontramos </a:t>
            </a:r>
            <a:r>
              <a:rPr lang="es-ES" dirty="0"/>
              <a:t>que la democracia como sistema de organización política se constituye en uno de los fundamentos esenciales de la libertad de expresión, así como en uno de los </a:t>
            </a:r>
            <a:r>
              <a:rPr lang="es-ES" dirty="0" smtClean="0"/>
              <a:t>ingredientes </a:t>
            </a:r>
            <a:r>
              <a:rPr lang="es-ES" dirty="0"/>
              <a:t>de la definición de cada uno de los derechos </a:t>
            </a:r>
            <a:r>
              <a:rPr lang="es-ES" dirty="0" smtClean="0"/>
              <a:t>fundamentales </a:t>
            </a:r>
            <a:r>
              <a:rPr lang="es-ES" dirty="0"/>
              <a:t>de los seres </a:t>
            </a:r>
            <a:r>
              <a:rPr lang="es-ES" dirty="0" smtClean="0"/>
              <a:t>humanos. </a:t>
            </a:r>
            <a:endParaRPr lang="es-ES" dirty="0"/>
          </a:p>
          <a:p>
            <a:r>
              <a:rPr lang="es-ES" dirty="0" smtClean="0"/>
              <a:t>La libertad de expresión está consagrada en el artículo 10 del Convenio Europeo y en el artículo 13 de la </a:t>
            </a:r>
            <a:r>
              <a:rPr lang="es-ES" dirty="0"/>
              <a:t>C</a:t>
            </a:r>
            <a:r>
              <a:rPr lang="es-ES" dirty="0" smtClean="0"/>
              <a:t>onvención Americana.</a:t>
            </a:r>
          </a:p>
          <a:p>
            <a:r>
              <a:rPr lang="es-ES" dirty="0"/>
              <a:t>Así, los dos tribunales internacionales, de forma </a:t>
            </a:r>
            <a:r>
              <a:rPr lang="es-ES" dirty="0" smtClean="0"/>
              <a:t>coincidente </a:t>
            </a:r>
            <a:r>
              <a:rPr lang="es-ES" dirty="0"/>
              <a:t>y constante, consideran que la libertad de expresión es la piedra angular o el pilar de la sociedad </a:t>
            </a:r>
            <a:r>
              <a:rPr lang="es-ES" dirty="0" smtClean="0"/>
              <a:t>democrática.</a:t>
            </a:r>
            <a:endParaRPr lang="es-ES" dirty="0"/>
          </a:p>
        </p:txBody>
      </p:sp>
      <p:pic>
        <p:nvPicPr>
          <p:cNvPr id="10" name="9 Imagen" descr="La libertad de expresión en la jurisprudencia de la Corte Interamericana y  del Tribunal Europeo de Derechos Human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3" y="5796136"/>
            <a:ext cx="120999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Amazon.com: Libertad de conciencia: En defensa de la tradición  estadounidense de igualdad religiosa: 9788483831946: Nussbaum, Martha C.:  Libro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8" r="32598" b="10357"/>
          <a:stretch/>
        </p:blipFill>
        <p:spPr bwMode="auto">
          <a:xfrm>
            <a:off x="1967771" y="5796136"/>
            <a:ext cx="1296144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bertrand russell - caminos libertad - AbeBook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04" y="5796137"/>
            <a:ext cx="1368152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Amazon.com: La ironía de la libertad de expresión: 9788474326291: Fiss,  Owen: Libros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r="33107" b="10639"/>
          <a:stretch/>
        </p:blipFill>
        <p:spPr bwMode="auto">
          <a:xfrm>
            <a:off x="5013176" y="5796138"/>
            <a:ext cx="1404156" cy="2232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1992ED90-A380-519A-DF94-5C26B448C6D8}"/>
              </a:ext>
            </a:extLst>
          </p:cNvPr>
          <p:cNvSpPr txBox="1"/>
          <p:nvPr/>
        </p:nvSpPr>
        <p:spPr>
          <a:xfrm>
            <a:off x="490813" y="8203760"/>
            <a:ext cx="1209995" cy="2654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91428" tIns="45714" rIns="91428" bIns="45714" rtlCol="0">
            <a:spAutoFit/>
          </a:bodyPr>
          <a:lstStyle/>
          <a:p>
            <a:pPr lvl="0"/>
            <a:r>
              <a:rPr lang="es-MX" sz="1100" kern="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    323.443/J61</a:t>
            </a: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1992ED90-A380-519A-DF94-5C26B448C6D8}"/>
              </a:ext>
            </a:extLst>
          </p:cNvPr>
          <p:cNvSpPr txBox="1"/>
          <p:nvPr/>
        </p:nvSpPr>
        <p:spPr>
          <a:xfrm>
            <a:off x="1953683" y="8207607"/>
            <a:ext cx="1310232" cy="2654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91428" tIns="45714" rIns="91428" bIns="45714" rtlCol="0">
            <a:spAutoFit/>
          </a:bodyPr>
          <a:lstStyle/>
          <a:p>
            <a:r>
              <a:rPr lang="es-CO" sz="1100" dirty="0"/>
              <a:t>323.4420973/N976</a:t>
            </a:r>
            <a:endParaRPr lang="es-ES" sz="1100" dirty="0"/>
          </a:p>
        </p:txBody>
      </p:sp>
      <p:sp>
        <p:nvSpPr>
          <p:cNvPr id="18" name="CuadroTexto 6">
            <a:extLst>
              <a:ext uri="{FF2B5EF4-FFF2-40B4-BE49-F238E27FC236}">
                <a16:creationId xmlns:a16="http://schemas.microsoft.com/office/drawing/2014/main" id="{1992ED90-A380-519A-DF94-5C26B448C6D8}"/>
              </a:ext>
            </a:extLst>
          </p:cNvPr>
          <p:cNvSpPr txBox="1"/>
          <p:nvPr/>
        </p:nvSpPr>
        <p:spPr>
          <a:xfrm>
            <a:off x="3465005" y="8190544"/>
            <a:ext cx="1368152" cy="2654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91428" tIns="45714" rIns="91428" bIns="45714" rtlCol="0">
            <a:spAutoFit/>
          </a:bodyPr>
          <a:lstStyle/>
          <a:p>
            <a:pPr lvl="0"/>
            <a:r>
              <a:rPr lang="es-MX" sz="1100" kern="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      323.44/R961</a:t>
            </a:r>
          </a:p>
        </p:txBody>
      </p:sp>
      <p:sp>
        <p:nvSpPr>
          <p:cNvPr id="20" name="CuadroTexto 6">
            <a:extLst>
              <a:ext uri="{FF2B5EF4-FFF2-40B4-BE49-F238E27FC236}">
                <a16:creationId xmlns:a16="http://schemas.microsoft.com/office/drawing/2014/main" id="{1992ED90-A380-519A-DF94-5C26B448C6D8}"/>
              </a:ext>
            </a:extLst>
          </p:cNvPr>
          <p:cNvSpPr txBox="1"/>
          <p:nvPr/>
        </p:nvSpPr>
        <p:spPr>
          <a:xfrm>
            <a:off x="5110257" y="8194393"/>
            <a:ext cx="1209995" cy="2654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lIns="91428" tIns="45714" rIns="91428" bIns="45714" rtlCol="0">
            <a:spAutoFit/>
          </a:bodyPr>
          <a:lstStyle/>
          <a:p>
            <a:pPr lvl="0"/>
            <a:r>
              <a:rPr lang="es-MX" sz="1100" kern="0" dirty="0">
                <a:solidFill>
                  <a:sysClr val="windowText" lastClr="000000"/>
                </a:solidFill>
                <a:latin typeface="Abadi" panose="020B0604020104020204" pitchFamily="34" charset="0"/>
              </a:rPr>
              <a:t>   323.445/F543</a:t>
            </a:r>
          </a:p>
        </p:txBody>
      </p:sp>
      <p:sp>
        <p:nvSpPr>
          <p:cNvPr id="21" name="Google Shape;69;p14"/>
          <p:cNvSpPr txBox="1"/>
          <p:nvPr/>
        </p:nvSpPr>
        <p:spPr>
          <a:xfrm>
            <a:off x="458765" y="8578974"/>
            <a:ext cx="62844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7987" bIns="0" anchor="t" anchorCtr="0">
            <a:spAutoFit/>
          </a:bodyPr>
          <a:lstStyle/>
          <a:p>
            <a:pPr lvl="0" defTabSz="914400">
              <a:defRPr/>
            </a:pPr>
            <a:r>
              <a:rPr lang="es-ES" sz="1000" kern="0" dirty="0"/>
              <a:t>Jiménez Ulloa, A. C. (2010). En La libertad de expresión en la </a:t>
            </a:r>
            <a:r>
              <a:rPr lang="es-ES" sz="1000" kern="0" dirty="0" smtClean="0"/>
              <a:t>jurisprudencia de </a:t>
            </a:r>
            <a:r>
              <a:rPr lang="es-ES" sz="1000" kern="0" dirty="0"/>
              <a:t>la Corte Interamericana y del Tribunal Europeo de Derechos Humanos. Universidad Externado de Colombia.</a:t>
            </a:r>
          </a:p>
          <a:p>
            <a:pPr lvl="0" defTabSz="914400">
              <a:defRPr/>
            </a:pPr>
            <a:endParaRPr lang="es-ES" sz="1000" kern="0" dirty="0"/>
          </a:p>
        </p:txBody>
      </p:sp>
    </p:spTree>
    <p:extLst>
      <p:ext uri="{BB962C8B-B14F-4D97-AF65-F5344CB8AC3E}">
        <p14:creationId xmlns:p14="http://schemas.microsoft.com/office/powerpoint/2010/main" val="12190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E7640FD-C9F7-54DB-6EE4-2E681E77F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1339" r="17169"/>
          <a:stretch/>
        </p:blipFill>
        <p:spPr bwMode="auto">
          <a:xfrm>
            <a:off x="0" y="0"/>
            <a:ext cx="6858000" cy="9191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71D9C8-CE3F-C8B6-5CB1-47310F577800}"/>
              </a:ext>
            </a:extLst>
          </p:cNvPr>
          <p:cNvSpPr txBox="1"/>
          <p:nvPr/>
        </p:nvSpPr>
        <p:spPr>
          <a:xfrm>
            <a:off x="3484649" y="8460099"/>
            <a:ext cx="1307587" cy="236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CO" sz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891.7T654G1974</a:t>
            </a:r>
            <a:endParaRPr lang="es-MX" sz="12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0D9575-BE0C-80CF-48EA-33AB00B22720}"/>
              </a:ext>
            </a:extLst>
          </p:cNvPr>
          <p:cNvSpPr txBox="1"/>
          <p:nvPr/>
        </p:nvSpPr>
        <p:spPr>
          <a:xfrm>
            <a:off x="1771620" y="8460097"/>
            <a:ext cx="1278456" cy="282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CO" sz="15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CO" sz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323/C3572012</a:t>
            </a:r>
            <a:endParaRPr lang="es-MX" sz="12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92ED90-A380-519A-DF94-5C26B448C6D8}"/>
              </a:ext>
            </a:extLst>
          </p:cNvPr>
          <p:cNvSpPr txBox="1"/>
          <p:nvPr/>
        </p:nvSpPr>
        <p:spPr>
          <a:xfrm>
            <a:off x="203847" y="8460098"/>
            <a:ext cx="1080909" cy="282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CO" sz="15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CO" sz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303.6/C397a</a:t>
            </a:r>
            <a:r>
              <a:rPr lang="es-CO" sz="15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5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406119-4EA8-7026-10EB-D7A09B057FA4}"/>
              </a:ext>
            </a:extLst>
          </p:cNvPr>
          <p:cNvSpPr txBox="1"/>
          <p:nvPr/>
        </p:nvSpPr>
        <p:spPr>
          <a:xfrm>
            <a:off x="259858" y="449308"/>
            <a:ext cx="4806592" cy="1610056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MX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 de </a:t>
            </a:r>
            <a:r>
              <a:rPr lang="es-MX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 </a:t>
            </a:r>
            <a:r>
              <a:rPr lang="es-MX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Paz</a:t>
            </a:r>
            <a:br>
              <a:rPr lang="es-MX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30E149-EC14-B276-E4B4-083C754FE46B}"/>
              </a:ext>
            </a:extLst>
          </p:cNvPr>
          <p:cNvSpPr txBox="1"/>
          <p:nvPr/>
        </p:nvSpPr>
        <p:spPr>
          <a:xfrm>
            <a:off x="5056844" y="411079"/>
            <a:ext cx="1533243" cy="1501991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MX" sz="9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DA29915-D551-2CC4-3F68-4BCD4438AF93}"/>
              </a:ext>
            </a:extLst>
          </p:cNvPr>
          <p:cNvCxnSpPr/>
          <p:nvPr/>
        </p:nvCxnSpPr>
        <p:spPr>
          <a:xfrm flipH="1">
            <a:off x="253425" y="499663"/>
            <a:ext cx="632113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6C29C0-02B4-D24C-D0E8-B9C55BDEC9E1}"/>
              </a:ext>
            </a:extLst>
          </p:cNvPr>
          <p:cNvSpPr txBox="1"/>
          <p:nvPr/>
        </p:nvSpPr>
        <p:spPr>
          <a:xfrm>
            <a:off x="4106454" y="119511"/>
            <a:ext cx="2468100" cy="363561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MX" sz="20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Boletín Septiembre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2234" y="1492131"/>
            <a:ext cx="6457853" cy="6515244"/>
          </a:xfrm>
          <a:prstGeom prst="rect">
            <a:avLst/>
          </a:prstGeom>
          <a:noFill/>
        </p:spPr>
        <p:txBody>
          <a:bodyPr wrap="square" lIns="51433" tIns="25717" rIns="51433" bIns="25717" numCol="2" spcCol="360000" rtlCol="0">
            <a:spAutoFit/>
          </a:bodyPr>
          <a:lstStyle/>
          <a:p>
            <a:pPr algn="just" defTabSz="257164"/>
            <a:r>
              <a:rPr lang="es-ES" sz="1500" dirty="0" smtClean="0">
                <a:solidFill>
                  <a:srgbClr val="201F1E"/>
                </a:solidFill>
              </a:rPr>
              <a:t>21 de septiembre, elegida por la Asamblea </a:t>
            </a:r>
            <a:r>
              <a:rPr lang="es-ES" sz="1500" dirty="0">
                <a:solidFill>
                  <a:srgbClr val="201F1E"/>
                </a:solidFill>
              </a:rPr>
              <a:t>G</a:t>
            </a:r>
            <a:r>
              <a:rPr lang="es-ES" sz="1500" dirty="0" smtClean="0">
                <a:solidFill>
                  <a:srgbClr val="201F1E"/>
                </a:solidFill>
              </a:rPr>
              <a:t>eneral de las Naciones </a:t>
            </a:r>
            <a:r>
              <a:rPr lang="es-ES" sz="1500" dirty="0">
                <a:solidFill>
                  <a:srgbClr val="201F1E"/>
                </a:solidFill>
              </a:rPr>
              <a:t>U</a:t>
            </a:r>
            <a:r>
              <a:rPr lang="es-ES" sz="1500" dirty="0" smtClean="0">
                <a:solidFill>
                  <a:srgbClr val="201F1E"/>
                </a:solidFill>
              </a:rPr>
              <a:t>nidas, como la fecha para conmemorar y fortalecer los lazos de paz en la humanidad. Año tras año se propone un objetivo y temática para su conmemoración, con las que se pretenden, abordar diversas problemáticas en torno a la paz. Este año la consigna es: “Pon Fin Al Racismo” excusa perfecta para debatir y dialogar sobre un tema, que a día de hoy continúa latente y polémico. </a:t>
            </a:r>
          </a:p>
          <a:p>
            <a:pPr algn="just" defTabSz="257164"/>
            <a:endParaRPr lang="es-ES" sz="1500" dirty="0" smtClean="0">
              <a:solidFill>
                <a:srgbClr val="201F1E"/>
              </a:solidFill>
            </a:endParaRPr>
          </a:p>
          <a:p>
            <a:pPr algn="just" defTabSz="257164"/>
            <a:r>
              <a:rPr lang="es-ES" sz="1500" dirty="0" smtClean="0">
                <a:solidFill>
                  <a:srgbClr val="201F1E"/>
                </a:solidFill>
              </a:rPr>
              <a:t>A pesar de ello, siempre es necesario preguntarse, más que buscar respuestas, sobre el qué, cómo, por qué y para qué la paz y sus significaciones. </a:t>
            </a:r>
          </a:p>
          <a:p>
            <a:endParaRPr lang="es-ES" sz="1500" b="1" dirty="0" smtClean="0"/>
          </a:p>
          <a:p>
            <a:endParaRPr lang="es-ES" sz="1500" b="1" dirty="0"/>
          </a:p>
          <a:p>
            <a:endParaRPr lang="es-ES" sz="1500" b="1" dirty="0" smtClean="0"/>
          </a:p>
          <a:p>
            <a:endParaRPr lang="es-ES" sz="1500" b="1" dirty="0" smtClean="0"/>
          </a:p>
          <a:p>
            <a:endParaRPr lang="es-ES" sz="1500" b="1" dirty="0" smtClean="0"/>
          </a:p>
          <a:p>
            <a:endParaRPr lang="es-ES" sz="1500" b="1" dirty="0"/>
          </a:p>
          <a:p>
            <a:r>
              <a:rPr lang="es-ES" sz="1500" b="1" dirty="0" smtClean="0"/>
              <a:t>-¿Paz? </a:t>
            </a:r>
            <a:endParaRPr lang="es-ES" sz="1500" dirty="0" smtClean="0"/>
          </a:p>
          <a:p>
            <a:r>
              <a:rPr lang="es-ES" sz="1500" dirty="0" smtClean="0"/>
              <a:t>-Paz para los hombres de buena voluntad.</a:t>
            </a:r>
          </a:p>
          <a:p>
            <a:r>
              <a:rPr lang="es-ES" sz="1500" b="1" dirty="0" smtClean="0"/>
              <a:t>-¿Qué es paz? </a:t>
            </a:r>
            <a:endParaRPr lang="es-ES" sz="1500" dirty="0" smtClean="0"/>
          </a:p>
          <a:p>
            <a:r>
              <a:rPr lang="es-ES" sz="1500" dirty="0" smtClean="0"/>
              <a:t>-La paloma de la paz es un chulo con disfraz.</a:t>
            </a:r>
          </a:p>
          <a:p>
            <a:r>
              <a:rPr lang="es-ES" sz="1500" b="1" dirty="0" smtClean="0"/>
              <a:t>-¿Cuándo hay paz? </a:t>
            </a:r>
            <a:endParaRPr lang="es-ES" sz="1500" dirty="0" smtClean="0"/>
          </a:p>
          <a:p>
            <a:r>
              <a:rPr lang="es-ES" sz="1500" dirty="0" smtClean="0"/>
              <a:t>-Un huevo no es paloma; una paloma no es Paz. Paz es cuando hay Diálogo Nacional y Cambio Social. </a:t>
            </a:r>
          </a:p>
          <a:p>
            <a:r>
              <a:rPr lang="es-ES" sz="1500" b="1" dirty="0" smtClean="0"/>
              <a:t>-¿Cómo es la paz?</a:t>
            </a:r>
            <a:endParaRPr lang="es-ES" sz="1500" dirty="0" smtClean="0"/>
          </a:p>
          <a:p>
            <a:r>
              <a:rPr lang="es-ES" sz="1500" dirty="0" smtClean="0"/>
              <a:t> -Paz es salario… Compadre Pas-cual, ¿cuál-paz? </a:t>
            </a:r>
          </a:p>
          <a:p>
            <a:r>
              <a:rPr lang="es-ES" sz="1500" b="1" dirty="0" smtClean="0"/>
              <a:t> -¿Para qué la paz? </a:t>
            </a:r>
            <a:endParaRPr lang="es-ES" sz="1500" dirty="0" smtClean="0"/>
          </a:p>
          <a:p>
            <a:r>
              <a:rPr lang="es-ES" sz="1500" dirty="0" smtClean="0"/>
              <a:t>-Paz para una Colombia sin secuestrados ni desaparecidos… Paz, para la vida, la tierra y el pan.</a:t>
            </a:r>
            <a:r>
              <a:rPr lang="es-ES" sz="1500" b="1" dirty="0" smtClean="0"/>
              <a:t>*</a:t>
            </a:r>
          </a:p>
          <a:p>
            <a:r>
              <a:rPr lang="es-ES" sz="1300" b="1" dirty="0" smtClean="0"/>
              <a:t>*</a:t>
            </a:r>
            <a:r>
              <a:rPr lang="es-ES" sz="1300" dirty="0" smtClean="0"/>
              <a:t>Fragmento extraído y adaptado de:</a:t>
            </a:r>
            <a:endParaRPr lang="es-ES" sz="1300" dirty="0"/>
          </a:p>
          <a:p>
            <a:r>
              <a:rPr lang="es-ES" sz="1300" dirty="0" smtClean="0"/>
              <a:t>Restrepo</a:t>
            </a:r>
            <a:r>
              <a:rPr lang="es-ES" sz="1300" dirty="0"/>
              <a:t>, L. (1999). Historia de un Entusiasmo. En L. Restrepo, Historia de un Entusiasmo (pág. 172). Bogotá: Grupo Editorial NORMA.</a:t>
            </a:r>
            <a:endParaRPr lang="es-ES" sz="1300" dirty="0" smtClean="0"/>
          </a:p>
          <a:p>
            <a:pPr defTabSz="257164"/>
            <a:endParaRPr lang="es-ES" sz="1600" dirty="0" smtClean="0">
              <a:solidFill>
                <a:srgbClr val="201F1E"/>
              </a:solidFill>
            </a:endParaRPr>
          </a:p>
          <a:p>
            <a:pPr defTabSz="257164"/>
            <a:endParaRPr lang="es-ES" sz="1600" dirty="0" smtClean="0">
              <a:solidFill>
                <a:srgbClr val="201F1E"/>
              </a:solidFill>
            </a:endParaRPr>
          </a:p>
          <a:p>
            <a:pPr defTabSz="257164"/>
            <a:r>
              <a:rPr lang="es-ES" sz="1600" dirty="0" smtClean="0">
                <a:solidFill>
                  <a:srgbClr val="201F1E"/>
                </a:solidFill>
              </a:rPr>
              <a:t> </a:t>
            </a:r>
            <a:r>
              <a:rPr lang="es-ES" sz="1400" dirty="0">
                <a:solidFill>
                  <a:srgbClr val="201F1E"/>
                </a:solidFill>
              </a:rPr>
              <a:t/>
            </a:r>
            <a:br>
              <a:rPr lang="es-ES" sz="1400" dirty="0">
                <a:solidFill>
                  <a:srgbClr val="201F1E"/>
                </a:solidFill>
              </a:rPr>
            </a:br>
            <a:endParaRPr lang="es-ES" sz="1400" dirty="0">
              <a:solidFill>
                <a:srgbClr val="201F1E"/>
              </a:solidFill>
            </a:endParaRPr>
          </a:p>
          <a:p>
            <a:pPr defTabSz="257164"/>
            <a:r>
              <a:rPr lang="es-ES" sz="1400" dirty="0">
                <a:solidFill>
                  <a:srgbClr val="201F1E"/>
                </a:solidFill>
                <a:latin typeface="Segoe UI" panose="020B0502040204020203" pitchFamily="34" charset="0"/>
              </a:rPr>
              <a:t> </a:t>
            </a:r>
          </a:p>
        </p:txBody>
      </p:sp>
      <p:pic>
        <p:nvPicPr>
          <p:cNvPr id="17" name="0 Imagen">
            <a:extLst>
              <a:ext uri="{FF2B5EF4-FFF2-40B4-BE49-F238E27FC236}">
                <a16:creationId xmlns:a16="http://schemas.microsoft.com/office/drawing/2014/main" id="{DF0E4701-4D7B-F5EC-C936-F6CD9ACBA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r="28980"/>
          <a:stretch/>
        </p:blipFill>
        <p:spPr bwMode="auto">
          <a:xfrm>
            <a:off x="230972" y="6878499"/>
            <a:ext cx="1224136" cy="1530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Untitled">
            <a:extLst>
              <a:ext uri="{FF2B5EF4-FFF2-40B4-BE49-F238E27FC236}">
                <a16:creationId xmlns:a16="http://schemas.microsoft.com/office/drawing/2014/main" id="{152E8390-C692-4594-06FE-CF6839A0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6878499"/>
            <a:ext cx="1287392" cy="15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E89F898-359C-516C-FFF8-C0E39173E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649" y="6878499"/>
            <a:ext cx="1299216" cy="1530944"/>
          </a:xfrm>
          <a:prstGeom prst="rect">
            <a:avLst/>
          </a:prstGeom>
        </p:spPr>
      </p:pic>
      <p:pic>
        <p:nvPicPr>
          <p:cNvPr id="14" name="13 Imagen" descr="Historia de Un Entusiasmo by Laura Restrep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90" y="6878500"/>
            <a:ext cx="1396493" cy="15309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1992ED90-A380-519A-DF94-5C26B448C6D8}"/>
              </a:ext>
            </a:extLst>
          </p:cNvPr>
          <p:cNvSpPr txBox="1"/>
          <p:nvPr/>
        </p:nvSpPr>
        <p:spPr>
          <a:xfrm>
            <a:off x="5169690" y="8460099"/>
            <a:ext cx="1396493" cy="282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CO" sz="15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CO" sz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070.44/R436h</a:t>
            </a:r>
            <a:r>
              <a:rPr lang="es-CO" sz="15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5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382A0-D5EE-D19E-09E4-AEEF826371BA}"/>
              </a:ext>
            </a:extLst>
          </p:cNvPr>
          <p:cNvSpPr txBox="1"/>
          <p:nvPr/>
        </p:nvSpPr>
        <p:spPr>
          <a:xfrm>
            <a:off x="4783461" y="77752"/>
            <a:ext cx="201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Boletín Septiembre </a:t>
            </a:r>
          </a:p>
        </p:txBody>
      </p:sp>
      <p:sp>
        <p:nvSpPr>
          <p:cNvPr id="6" name="Google Shape;68;p14"/>
          <p:cNvSpPr/>
          <p:nvPr/>
        </p:nvSpPr>
        <p:spPr>
          <a:xfrm>
            <a:off x="188640" y="370587"/>
            <a:ext cx="6552728" cy="45719"/>
          </a:xfrm>
          <a:prstGeom prst="rect">
            <a:avLst/>
          </a:prstGeom>
          <a:solidFill>
            <a:srgbClr val="D8252C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71E0B0-5D7B-5905-F357-EA2A32218E28}"/>
              </a:ext>
            </a:extLst>
          </p:cNvPr>
          <p:cNvSpPr txBox="1"/>
          <p:nvPr/>
        </p:nvSpPr>
        <p:spPr>
          <a:xfrm>
            <a:off x="195153" y="685020"/>
            <a:ext cx="407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Día </a:t>
            </a: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 </a:t>
            </a: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</a:t>
            </a:r>
            <a:b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Bibliodiversidad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30E149-EC14-B276-E4B4-083C754FE46B}"/>
              </a:ext>
            </a:extLst>
          </p:cNvPr>
          <p:cNvSpPr txBox="1"/>
          <p:nvPr/>
        </p:nvSpPr>
        <p:spPr>
          <a:xfrm>
            <a:off x="5111128" y="486671"/>
            <a:ext cx="1360887" cy="1501991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MX" sz="9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56233F-F1C0-F3BE-0B3F-70FB3C00D634}"/>
              </a:ext>
            </a:extLst>
          </p:cNvPr>
          <p:cNvSpPr txBox="1"/>
          <p:nvPr/>
        </p:nvSpPr>
        <p:spPr>
          <a:xfrm>
            <a:off x="328172" y="1639127"/>
            <a:ext cx="597666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es-E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La </a:t>
            </a:r>
            <a:r>
              <a:rPr lang="es-ES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Bibliodiversidad</a:t>
            </a:r>
            <a:r>
              <a:rPr lang="es-E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busca que las personas lectoras tengan acceso a una extensa y nutrida  diversidad temática y literaria; a través de bibliotecas y librerías. Multitud de editoriales sobre todo pequeñas e independientes llevan décadas trabajando en esta diversidad de creación y producción para apostar a una mirada, una voz distinta, preservar y enriquecer la pluralidad y la difusión de las ideas</a:t>
            </a:r>
            <a:r>
              <a:rPr lang="es-ES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 I</a:t>
            </a:r>
            <a:r>
              <a:rPr lang="es-CO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mpulsado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por varios autores de la Alianza Internacional de Editores Independientes en el año 2010 se da creación al </a:t>
            </a:r>
            <a:r>
              <a:rPr lang="es-CO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Día B 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(Día Internacional de la </a:t>
            </a:r>
            <a:r>
              <a:rPr lang="es-CO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Bibliodiversidad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) En nuestra universidad UNAULA tenemos el privilegio de contar con espacios donde se realizan grandes aportes a la ardua tarea de darle aún más valor a la </a:t>
            </a:r>
            <a:r>
              <a:rPr lang="es-CO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Bibliodiversidad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, dos de estos </a:t>
            </a:r>
            <a:r>
              <a:rPr lang="es-CO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son: 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el </a:t>
            </a:r>
            <a:r>
              <a:rPr lang="es-CO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Fondo 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E</a:t>
            </a:r>
            <a:r>
              <a:rPr lang="es-CO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ditorial 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Ramón Emilio Arcila quien tiene como fin poner su empeño para hacer aportes a la ciencia, la cultura, y la investigación de la comunidad </a:t>
            </a:r>
            <a:r>
              <a:rPr lang="es-CO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universitaria. Como </a:t>
            </a:r>
            <a:r>
              <a:rPr lang="es-CO" sz="1600" dirty="0">
                <a:solidFill>
                  <a:prstClr val="black"/>
                </a:solidFill>
                <a:ea typeface="Times New Roman" panose="02020603050405020304" pitchFamily="18" charset="0"/>
              </a:rPr>
              <a:t>profesa en su misión, la Biblioteca de UNAULA Justiniano Turizo Sierra tiene como fin “proveer recursos y servicios de información a los asociados de la Universidad … facilitando el acceso a la información de manera rápida, eficiente y de gran calidad, buscando la excelencia en el servicio y la atención al usuario”. </a:t>
            </a:r>
            <a:endParaRPr lang="es-MX" sz="16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4" y="6409664"/>
            <a:ext cx="3449871" cy="22508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51" y="6409664"/>
            <a:ext cx="3096344" cy="2250898"/>
          </a:xfrm>
          <a:prstGeom prst="rect">
            <a:avLst/>
          </a:prstGeom>
        </p:spPr>
      </p:pic>
      <p:sp>
        <p:nvSpPr>
          <p:cNvPr id="10" name="CuadroTexto 4">
            <a:extLst>
              <a:ext uri="{FF2B5EF4-FFF2-40B4-BE49-F238E27FC236}">
                <a16:creationId xmlns:a16="http://schemas.microsoft.com/office/drawing/2014/main" id="{591382A0-D5EE-D19E-09E4-AEEF826371BA}"/>
              </a:ext>
            </a:extLst>
          </p:cNvPr>
          <p:cNvSpPr txBox="1"/>
          <p:nvPr/>
        </p:nvSpPr>
        <p:spPr>
          <a:xfrm>
            <a:off x="188640" y="86044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err="1">
                <a:latin typeface="Bahnschrift SemiBold" panose="020B0502040204020203" pitchFamily="34" charset="0"/>
              </a:rPr>
              <a:t>ComunidadBaratz</a:t>
            </a:r>
            <a:r>
              <a:rPr lang="es-MX" sz="900" dirty="0">
                <a:latin typeface="Bahnschrift SemiBold" panose="020B0502040204020203" pitchFamily="34" charset="0"/>
              </a:rPr>
              <a:t>. (2 de 12 de 2021). </a:t>
            </a:r>
            <a:r>
              <a:rPr lang="es-MX" sz="900" dirty="0" smtClean="0">
                <a:latin typeface="Bahnschrift SemiBold" panose="020B0502040204020203" pitchFamily="34" charset="0"/>
                <a:hlinkClick r:id="rId5"/>
              </a:rPr>
              <a:t>https</a:t>
            </a:r>
            <a:r>
              <a:rPr lang="es-MX" sz="900" dirty="0">
                <a:latin typeface="Bahnschrift SemiBold" panose="020B0502040204020203" pitchFamily="34" charset="0"/>
                <a:hlinkClick r:id="rId5"/>
              </a:rPr>
              <a:t>://www.comunidadbaratz.com/blog/que-es-bibliodiversidad-y-cuales-son-las-principales-recomendaciones-para-ponerla-en-marcha-en-las-bibliotecas</a:t>
            </a:r>
            <a:r>
              <a:rPr lang="es-MX" sz="900" dirty="0" smtClean="0">
                <a:latin typeface="Bahnschrift SemiBold" panose="020B0502040204020203" pitchFamily="34" charset="0"/>
                <a:hlinkClick r:id="rId5"/>
              </a:rPr>
              <a:t>/</a:t>
            </a:r>
            <a:r>
              <a:rPr lang="es-MX" sz="900" dirty="0" smtClean="0">
                <a:latin typeface="Bahnschrift SemiBold" panose="020B0502040204020203" pitchFamily="34" charset="0"/>
              </a:rPr>
              <a:t> </a:t>
            </a:r>
            <a:endParaRPr lang="es-MX" sz="9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1382A0-D5EE-D19E-09E4-AEEF826371BA}"/>
              </a:ext>
            </a:extLst>
          </p:cNvPr>
          <p:cNvSpPr txBox="1"/>
          <p:nvPr/>
        </p:nvSpPr>
        <p:spPr>
          <a:xfrm>
            <a:off x="4783461" y="77752"/>
            <a:ext cx="201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Boletín Septiembre </a:t>
            </a:r>
          </a:p>
        </p:txBody>
      </p:sp>
      <p:sp>
        <p:nvSpPr>
          <p:cNvPr id="5" name="Google Shape;68;p14"/>
          <p:cNvSpPr/>
          <p:nvPr/>
        </p:nvSpPr>
        <p:spPr>
          <a:xfrm>
            <a:off x="188640" y="370587"/>
            <a:ext cx="6552728" cy="45719"/>
          </a:xfrm>
          <a:prstGeom prst="rect">
            <a:avLst/>
          </a:prstGeom>
          <a:solidFill>
            <a:srgbClr val="D8252C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116632" y="44838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¿Sabias qué?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56233F-F1C0-F3BE-0B3F-70FB3C00D634}"/>
              </a:ext>
            </a:extLst>
          </p:cNvPr>
          <p:cNvSpPr txBox="1"/>
          <p:nvPr/>
        </p:nvSpPr>
        <p:spPr>
          <a:xfrm>
            <a:off x="580874" y="957483"/>
            <a:ext cx="5552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Luego </a:t>
            </a:r>
            <a:r>
              <a:rPr lang="es-ES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los acontecimientos ocurridos el 11 de septiembre de 2001 en el </a:t>
            </a:r>
            <a:r>
              <a:rPr lang="es-ES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s-ES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es-ES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Center, </a:t>
            </a:r>
            <a:r>
              <a:rPr lang="es-ES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emblemático centro de negocios en la ciudad de Nueva York, se han suscitado un sin </a:t>
            </a:r>
            <a:r>
              <a:rPr lang="es-ES" sz="20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S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0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bibliografías sobre </a:t>
            </a:r>
            <a:r>
              <a:rPr lang="es-ES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detonantes de aquel </a:t>
            </a:r>
            <a:r>
              <a:rPr lang="es-ES" sz="20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catastrófico </a:t>
            </a:r>
            <a:r>
              <a:rPr lang="es-ES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evento que este año conmemora su aniversario </a:t>
            </a:r>
            <a:r>
              <a:rPr lang="es-ES" sz="20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número 21.</a:t>
            </a:r>
          </a:p>
          <a:p>
            <a:pPr algn="just"/>
            <a:r>
              <a:rPr lang="es-ES" sz="20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nuestra base de datos SINBAD encuentras un gran contenido sobre el tema.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Diario De Guerra| Marc Au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3980055"/>
            <a:ext cx="1440357" cy="1567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 Cuadro de texto"/>
          <p:cNvSpPr txBox="1"/>
          <p:nvPr/>
        </p:nvSpPr>
        <p:spPr>
          <a:xfrm>
            <a:off x="332556" y="5308923"/>
            <a:ext cx="1152525" cy="219075"/>
          </a:xfrm>
          <a:prstGeom prst="rect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327.16/A919 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Amazon.com: El mundo después del 11 de septiembre de 2001: 9788483074718:  Libr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48" y="3967509"/>
            <a:ext cx="1296144" cy="158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4 Cuadro de texto"/>
          <p:cNvSpPr txBox="1"/>
          <p:nvPr/>
        </p:nvSpPr>
        <p:spPr>
          <a:xfrm>
            <a:off x="1943857" y="5328668"/>
            <a:ext cx="1152525" cy="21907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1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327.16/M965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La crisis del 11 de Septiembre.: ¿Qué cambiará? (Libros profesionales) :  López Roa, Angel Luis Luis: Amazon.es: Libro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r="32598" b="9762"/>
          <a:stretch/>
        </p:blipFill>
        <p:spPr bwMode="auto">
          <a:xfrm>
            <a:off x="3372792" y="3980773"/>
            <a:ext cx="1394708" cy="1571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49" y="3967509"/>
            <a:ext cx="1539195" cy="1570436"/>
          </a:xfrm>
          <a:prstGeom prst="rect">
            <a:avLst/>
          </a:prstGeom>
        </p:spPr>
      </p:pic>
      <p:sp>
        <p:nvSpPr>
          <p:cNvPr id="14" name="12 CuadroTexto">
            <a:extLst>
              <a:ext uri="{FF2B5EF4-FFF2-40B4-BE49-F238E27FC236}">
                <a16:creationId xmlns:a16="http://schemas.microsoft.com/office/drawing/2014/main" id="{5F359313-87D2-E4A1-A5B1-22CDEB050F8C}"/>
              </a:ext>
            </a:extLst>
          </p:cNvPr>
          <p:cNvSpPr txBox="1"/>
          <p:nvPr/>
        </p:nvSpPr>
        <p:spPr>
          <a:xfrm>
            <a:off x="67142" y="5604196"/>
            <a:ext cx="401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pensar de todo</a:t>
            </a:r>
          </a:p>
        </p:txBody>
      </p:sp>
      <p:pic>
        <p:nvPicPr>
          <p:cNvPr id="15" name="0 Imagen">
            <a:extLst>
              <a:ext uri="{FF2B5EF4-FFF2-40B4-BE49-F238E27FC236}">
                <a16:creationId xmlns:a16="http://schemas.microsoft.com/office/drawing/2014/main" id="{2FBBC3E7-A51F-3E54-65CA-167205E0D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7" y="6050056"/>
            <a:ext cx="6368305" cy="2694568"/>
          </a:xfrm>
          <a:prstGeom prst="rect">
            <a:avLst/>
          </a:prstGeom>
        </p:spPr>
      </p:pic>
      <p:sp>
        <p:nvSpPr>
          <p:cNvPr id="16" name="4 Cuadro de texto"/>
          <p:cNvSpPr txBox="1"/>
          <p:nvPr/>
        </p:nvSpPr>
        <p:spPr>
          <a:xfrm>
            <a:off x="3508176" y="5328667"/>
            <a:ext cx="1152525" cy="21907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1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338.973/C932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4 Cuadro de texto"/>
          <p:cNvSpPr txBox="1"/>
          <p:nvPr/>
        </p:nvSpPr>
        <p:spPr>
          <a:xfrm>
            <a:off x="5150247" y="5353934"/>
            <a:ext cx="1282650" cy="21907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1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327.101/P452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591382A0-D5EE-D19E-09E4-AEEF826371BA}"/>
              </a:ext>
            </a:extLst>
          </p:cNvPr>
          <p:cNvSpPr txBox="1"/>
          <p:nvPr/>
        </p:nvSpPr>
        <p:spPr>
          <a:xfrm>
            <a:off x="268498" y="8558809"/>
            <a:ext cx="62085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000" dirty="0">
              <a:latin typeface="Bahnschrift SemiBold" panose="020B0502040204020203" pitchFamily="34" charset="0"/>
            </a:endParaRPr>
          </a:p>
          <a:p>
            <a:r>
              <a:rPr lang="es-ES" sz="1000" dirty="0" smtClean="0">
                <a:latin typeface="Bahnschrift SemiBold" panose="020B0502040204020203" pitchFamily="34" charset="0"/>
              </a:rPr>
              <a:t>Imagen tomada de: </a:t>
            </a:r>
            <a:r>
              <a:rPr lang="es-ES" sz="900" dirty="0" smtClean="0">
                <a:latin typeface="Bahnschrift SemiBold" panose="020B0502040204020203" pitchFamily="34" charset="0"/>
              </a:rPr>
              <a:t>Lavado </a:t>
            </a:r>
            <a:r>
              <a:rPr lang="es-ES" sz="900" dirty="0">
                <a:latin typeface="Bahnschrift SemiBold" panose="020B0502040204020203" pitchFamily="34" charset="0"/>
              </a:rPr>
              <a:t>Tejón, J. S. (1 de 10 de 2020). </a:t>
            </a:r>
            <a:r>
              <a:rPr lang="es-ES" sz="900" dirty="0" err="1">
                <a:latin typeface="Bahnschrift SemiBold" panose="020B0502040204020203" pitchFamily="34" charset="0"/>
              </a:rPr>
              <a:t>Hipertextual</a:t>
            </a:r>
            <a:r>
              <a:rPr lang="es-ES" sz="900" dirty="0">
                <a:latin typeface="Bahnschrift SemiBold" panose="020B0502040204020203" pitchFamily="34" charset="0"/>
              </a:rPr>
              <a:t>. </a:t>
            </a:r>
            <a:r>
              <a:rPr lang="es-ES" sz="900" dirty="0" smtClean="0">
                <a:latin typeface="Bahnschrift SemiBold" panose="020B0502040204020203" pitchFamily="34" charset="0"/>
                <a:hlinkClick r:id="rId8"/>
              </a:rPr>
              <a:t>https</a:t>
            </a:r>
            <a:r>
              <a:rPr lang="es-ES" sz="900" dirty="0">
                <a:latin typeface="Bahnschrift SemiBold" panose="020B0502040204020203" pitchFamily="34" charset="0"/>
                <a:hlinkClick r:id="rId8"/>
              </a:rPr>
              <a:t>://</a:t>
            </a:r>
            <a:r>
              <a:rPr lang="es-ES" sz="900" dirty="0" smtClean="0">
                <a:latin typeface="Bahnschrift SemiBold" panose="020B0502040204020203" pitchFamily="34" charset="0"/>
                <a:hlinkClick r:id="rId8"/>
              </a:rPr>
              <a:t>hipertextual.com/2020/10/mafalda-quino-vinetas</a:t>
            </a:r>
            <a:r>
              <a:rPr lang="es-ES" sz="900" dirty="0" smtClean="0">
                <a:latin typeface="Bahnschrift SemiBold" panose="020B0502040204020203" pitchFamily="34" charset="0"/>
              </a:rPr>
              <a:t> </a:t>
            </a:r>
            <a:endParaRPr lang="es-ES" sz="900" dirty="0">
              <a:latin typeface="Bahnschrift SemiBold" panose="020B0502040204020203" pitchFamily="34" charset="0"/>
            </a:endParaRPr>
          </a:p>
          <a:p>
            <a:endParaRPr lang="es-ES" sz="1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endParaRPr lang="es-ES" sz="1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1382A0-D5EE-D19E-09E4-AEEF826371BA}"/>
              </a:ext>
            </a:extLst>
          </p:cNvPr>
          <p:cNvSpPr txBox="1"/>
          <p:nvPr/>
        </p:nvSpPr>
        <p:spPr>
          <a:xfrm>
            <a:off x="4581129" y="77752"/>
            <a:ext cx="221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Boletín Septiembre </a:t>
            </a:r>
          </a:p>
        </p:txBody>
      </p:sp>
      <p:sp>
        <p:nvSpPr>
          <p:cNvPr id="3" name="Google Shape;68;p14"/>
          <p:cNvSpPr/>
          <p:nvPr/>
        </p:nvSpPr>
        <p:spPr>
          <a:xfrm>
            <a:off x="188640" y="370587"/>
            <a:ext cx="6552728" cy="45719"/>
          </a:xfrm>
          <a:prstGeom prst="rect">
            <a:avLst/>
          </a:prstGeom>
          <a:solidFill>
            <a:srgbClr val="D8252C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105753" y="35586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Poesía</a:t>
            </a:r>
            <a:endParaRPr lang="es-CO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E9081D6-17E8-AAAD-CCA7-52C62F8A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6" y="777363"/>
            <a:ext cx="1872207" cy="20176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37EB0B-64FE-66BF-705A-DBC12ACC186E}"/>
              </a:ext>
            </a:extLst>
          </p:cNvPr>
          <p:cNvSpPr txBox="1"/>
          <p:nvPr/>
        </p:nvSpPr>
        <p:spPr>
          <a:xfrm>
            <a:off x="2239535" y="754055"/>
            <a:ext cx="41792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es matando guerrilleros, o policías, o soldados como parecen creer algunos, como vamos a salvar a Colombia. </a:t>
            </a:r>
          </a:p>
          <a:p>
            <a:pPr algn="ctr"/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matando el hambre, la pobreza, la ignorancia, el fanatismo político o ideológico, como puede mejorarse un </a:t>
            </a:r>
            <a:r>
              <a:rPr lang="es-E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país.” </a:t>
            </a:r>
            <a:endParaRPr lang="es-E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-Héctor Abad Gómez.</a:t>
            </a:r>
          </a:p>
          <a:p>
            <a:pPr algn="just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E4C1B1-3E91-B6C0-3B4F-E960A960AC06}"/>
              </a:ext>
            </a:extLst>
          </p:cNvPr>
          <p:cNvSpPr txBox="1"/>
          <p:nvPr/>
        </p:nvSpPr>
        <p:spPr>
          <a:xfrm>
            <a:off x="302195" y="2408410"/>
            <a:ext cx="165248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457200"/>
            <a:r>
              <a:rPr lang="es-CO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303.372A1161996</a:t>
            </a:r>
            <a:endParaRPr lang="es-MX" sz="1400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72" y="3300326"/>
            <a:ext cx="2506721" cy="3067805"/>
          </a:xfrm>
          <a:prstGeom prst="rect">
            <a:avLst/>
          </a:prstGeom>
        </p:spPr>
      </p:pic>
      <p:pic>
        <p:nvPicPr>
          <p:cNvPr id="1028" name="Picture 4" descr="EL HEREJE CARLOS GAVIRIA | Ana Cristina Restrepo Jimenez | Librería N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3280233"/>
            <a:ext cx="2457450" cy="30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85974" y="2777106"/>
            <a:ext cx="4107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rgbClr val="0000FF"/>
                </a:solidFill>
                <a:latin typeface="CalisMTBol"/>
              </a:rPr>
              <a:t>Nuevas adquisiciones</a:t>
            </a:r>
            <a:endParaRPr lang="es-CO" dirty="0"/>
          </a:p>
        </p:txBody>
      </p:sp>
      <p:pic>
        <p:nvPicPr>
          <p:cNvPr id="18" name="Google Shape;163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315" t="73734" r="-1" b="-1"/>
          <a:stretch/>
        </p:blipFill>
        <p:spPr>
          <a:xfrm>
            <a:off x="47437" y="7083690"/>
            <a:ext cx="6693931" cy="187220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</p:pic>
      <p:sp>
        <p:nvSpPr>
          <p:cNvPr id="12" name="CuadroTexto 5">
            <a:extLst>
              <a:ext uri="{FF2B5EF4-FFF2-40B4-BE49-F238E27FC236}">
                <a16:creationId xmlns:a16="http://schemas.microsoft.com/office/drawing/2014/main" id="{2F0D9575-BE0C-80CF-48EA-33AB00B22720}"/>
              </a:ext>
            </a:extLst>
          </p:cNvPr>
          <p:cNvSpPr txBox="1"/>
          <p:nvPr/>
        </p:nvSpPr>
        <p:spPr>
          <a:xfrm>
            <a:off x="779638" y="6508064"/>
            <a:ext cx="1892589" cy="236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CO" sz="1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</a:t>
            </a:r>
            <a:r>
              <a:rPr lang="es-CO" sz="12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Còdigo</a:t>
            </a:r>
            <a:r>
              <a:rPr lang="es-CO" sz="1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 346.022/I59T1-T2 </a:t>
            </a:r>
            <a:endParaRPr lang="es-MX" sz="1200" b="1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2F0D9575-BE0C-80CF-48EA-33AB00B22720}"/>
              </a:ext>
            </a:extLst>
          </p:cNvPr>
          <p:cNvSpPr txBox="1"/>
          <p:nvPr/>
        </p:nvSpPr>
        <p:spPr>
          <a:xfrm>
            <a:off x="4143478" y="6495879"/>
            <a:ext cx="1949818" cy="282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33" tIns="25717" rIns="51433" bIns="25717" rtlCol="0">
            <a:spAutoFit/>
          </a:bodyPr>
          <a:lstStyle/>
          <a:p>
            <a:pPr defTabSz="257164"/>
            <a:r>
              <a:rPr lang="es-CO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</a:t>
            </a:r>
            <a:r>
              <a:rPr lang="es-CO" sz="12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Còdigo</a:t>
            </a:r>
            <a:r>
              <a:rPr lang="es-CO" sz="1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 923.2/G283e </a:t>
            </a:r>
            <a:endParaRPr lang="es-MX" sz="1200" b="1" dirty="0">
              <a:solidFill>
                <a:prstClr val="black"/>
              </a:solidFill>
              <a:latin typeface="Abadi" panose="020B0604020104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91535" y="7392798"/>
            <a:ext cx="194052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239534" y="7382714"/>
            <a:ext cx="1621513" cy="225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err="1" smtClean="0">
                <a:solidFill>
                  <a:schemeClr val="tx1"/>
                </a:solidFill>
              </a:rPr>
              <a:t>Referencistas</a:t>
            </a:r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r>
              <a:rPr lang="es-ES" sz="900" dirty="0" smtClean="0">
                <a:solidFill>
                  <a:schemeClr val="tx1"/>
                </a:solidFill>
              </a:rPr>
              <a:t>Estudiantes </a:t>
            </a:r>
            <a:r>
              <a:rPr lang="es-ES" sz="900" dirty="0" smtClean="0">
                <a:solidFill>
                  <a:schemeClr val="tx1"/>
                </a:solidFill>
              </a:rPr>
              <a:t>de labor </a:t>
            </a:r>
            <a:r>
              <a:rPr lang="es-ES" sz="900" dirty="0" smtClean="0">
                <a:solidFill>
                  <a:schemeClr val="tx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7087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1011</Words>
  <Application>Microsoft Office PowerPoint</Application>
  <PresentationFormat>Presentación en pantalla (4:3)</PresentationFormat>
  <Paragraphs>106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Abadi</vt:lpstr>
      <vt:lpstr>Arial</vt:lpstr>
      <vt:lpstr>Bahnschrift SemiBold</vt:lpstr>
      <vt:lpstr>Calibri</vt:lpstr>
      <vt:lpstr>Calibri Light</vt:lpstr>
      <vt:lpstr>CalisMTBol</vt:lpstr>
      <vt:lpstr>Courier New</vt:lpstr>
      <vt:lpstr>Segoe UI</vt:lpstr>
      <vt:lpstr>Times New Roman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PUBLICO</dc:creator>
  <cp:lastModifiedBy>JUAN SEBASTIAN PAZ JIMENEZ</cp:lastModifiedBy>
  <cp:revision>106</cp:revision>
  <dcterms:created xsi:type="dcterms:W3CDTF">2022-08-31T22:30:55Z</dcterms:created>
  <dcterms:modified xsi:type="dcterms:W3CDTF">2022-09-12T18:22:40Z</dcterms:modified>
</cp:coreProperties>
</file>