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7775575" cy="1004411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3163">
          <p15:clr>
            <a:srgbClr val="A4A3A4"/>
          </p15:clr>
        </p15:guide>
        <p15:guide id="2" pos="2449">
          <p15:clr>
            <a:srgbClr val="A4A3A4"/>
          </p15:clr>
        </p15:guide>
        <p15:guide id="3" pos="4754">
          <p15:clr>
            <a:srgbClr val="9AA0A6"/>
          </p15:clr>
        </p15:guide>
        <p15:guide id="4" pos="170">
          <p15:clr>
            <a:srgbClr val="9AA0A6"/>
          </p15:clr>
        </p15:guide>
        <p15:guide id="5" orient="horz" pos="6183">
          <p15:clr>
            <a:srgbClr val="9AA0A6"/>
          </p15:clr>
        </p15:guide>
        <p15:guide id="6" orient="horz" pos="227">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5" d="100"/>
          <a:sy n="75" d="100"/>
        </p:scale>
        <p:origin x="-1338" y="-30"/>
      </p:cViewPr>
      <p:guideLst>
        <p:guide orient="horz" pos="3163"/>
        <p:guide orient="horz" pos="6183"/>
        <p:guide orient="horz" pos="227"/>
        <p:guide pos="2449"/>
        <p:guide pos="4754"/>
        <p:guide pos="17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101966" y="685800"/>
            <a:ext cx="26547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00394114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2101850" y="685800"/>
            <a:ext cx="2654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f44783b0ef_0_79:notes"/>
          <p:cNvSpPr>
            <a:spLocks noGrp="1" noRot="1" noChangeAspect="1"/>
          </p:cNvSpPr>
          <p:nvPr>
            <p:ph type="sldImg" idx="2"/>
          </p:nvPr>
        </p:nvSpPr>
        <p:spPr>
          <a:xfrm>
            <a:off x="2101850" y="685800"/>
            <a:ext cx="2654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f44783b0ef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37ae24c508_0_1:notes"/>
          <p:cNvSpPr>
            <a:spLocks noGrp="1" noRot="1" noChangeAspect="1"/>
          </p:cNvSpPr>
          <p:nvPr>
            <p:ph type="sldImg" idx="2"/>
          </p:nvPr>
        </p:nvSpPr>
        <p:spPr>
          <a:xfrm>
            <a:off x="2101850" y="685800"/>
            <a:ext cx="2654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37ae24c50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f44783b0ef_0_54:notes"/>
          <p:cNvSpPr>
            <a:spLocks noGrp="1" noRot="1" noChangeAspect="1"/>
          </p:cNvSpPr>
          <p:nvPr>
            <p:ph type="sldImg" idx="2"/>
          </p:nvPr>
        </p:nvSpPr>
        <p:spPr>
          <a:xfrm>
            <a:off x="2101850" y="685800"/>
            <a:ext cx="2654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f44783b0e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3a7ad22096_0_13:notes"/>
          <p:cNvSpPr>
            <a:spLocks noGrp="1" noRot="1" noChangeAspect="1"/>
          </p:cNvSpPr>
          <p:nvPr>
            <p:ph type="sldImg" idx="2"/>
          </p:nvPr>
        </p:nvSpPr>
        <p:spPr>
          <a:xfrm>
            <a:off x="2101850" y="685800"/>
            <a:ext cx="2654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3a7ad2209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37ae24c508_0_26:notes"/>
          <p:cNvSpPr>
            <a:spLocks noGrp="1" noRot="1" noChangeAspect="1"/>
          </p:cNvSpPr>
          <p:nvPr>
            <p:ph type="sldImg" idx="2"/>
          </p:nvPr>
        </p:nvSpPr>
        <p:spPr>
          <a:xfrm>
            <a:off x="2101850" y="685800"/>
            <a:ext cx="2654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37ae24c50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120278bedf6_0_6:notes"/>
          <p:cNvSpPr>
            <a:spLocks noGrp="1" noRot="1" noChangeAspect="1"/>
          </p:cNvSpPr>
          <p:nvPr>
            <p:ph type="sldImg" idx="2"/>
          </p:nvPr>
        </p:nvSpPr>
        <p:spPr>
          <a:xfrm>
            <a:off x="2101850" y="685800"/>
            <a:ext cx="2654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120278bedf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12038" y="10"/>
            <a:ext cx="7551975" cy="1581565"/>
          </a:xfrm>
          <a:prstGeom prst="rect">
            <a:avLst/>
          </a:prstGeom>
          <a:noFill/>
          <a:ln>
            <a:noFill/>
          </a:ln>
        </p:spPr>
      </p:pic>
      <p:sp>
        <p:nvSpPr>
          <p:cNvPr id="11" name="Google Shape;11;p2"/>
          <p:cNvSpPr txBox="1">
            <a:spLocks noGrp="1"/>
          </p:cNvSpPr>
          <p:nvPr>
            <p:ph type="ctrTitle"/>
          </p:nvPr>
        </p:nvSpPr>
        <p:spPr>
          <a:xfrm>
            <a:off x="265075" y="1453973"/>
            <a:ext cx="7245900" cy="40083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265068" y="5534354"/>
            <a:ext cx="7245900" cy="1547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pic>
        <p:nvPicPr>
          <p:cNvPr id="14" name="Google Shape;14;p2"/>
          <p:cNvPicPr preferRelativeResize="0"/>
          <p:nvPr/>
        </p:nvPicPr>
        <p:blipFill rotWithShape="1">
          <a:blip r:embed="rId3">
            <a:alphaModFix/>
          </a:blip>
          <a:srcRect b="27188"/>
          <a:stretch/>
        </p:blipFill>
        <p:spPr>
          <a:xfrm>
            <a:off x="0" y="1453975"/>
            <a:ext cx="7776001" cy="8590025"/>
          </a:xfrm>
          <a:prstGeom prst="rect">
            <a:avLst/>
          </a:prstGeom>
          <a:noFill/>
          <a:ln>
            <a:noFill/>
          </a:ln>
        </p:spPr>
      </p:pic>
      <p:sp>
        <p:nvSpPr>
          <p:cNvPr id="15" name="Google Shape;15;p2"/>
          <p:cNvSpPr txBox="1"/>
          <p:nvPr/>
        </p:nvSpPr>
        <p:spPr>
          <a:xfrm>
            <a:off x="5576000" y="219150"/>
            <a:ext cx="18741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x-none" sz="1500" b="1">
                <a:solidFill>
                  <a:srgbClr val="D8252C"/>
                </a:solidFill>
              </a:rPr>
              <a:t>Boletín</a:t>
            </a:r>
            <a:endParaRPr sz="1500" b="1" dirty="0">
              <a:solidFill>
                <a:srgbClr val="D8252C"/>
              </a:solidFill>
            </a:endParaRPr>
          </a:p>
          <a:p>
            <a:pPr marL="0" lvl="0" indent="0" algn="l" rtl="0">
              <a:spcBef>
                <a:spcPts val="0"/>
              </a:spcBef>
              <a:spcAft>
                <a:spcPts val="0"/>
              </a:spcAft>
              <a:buNone/>
            </a:pPr>
            <a:r>
              <a:rPr lang="x-none" sz="1500" b="1">
                <a:solidFill>
                  <a:srgbClr val="D8252C"/>
                </a:solidFill>
              </a:rPr>
              <a:t>Edición Julio 2022</a:t>
            </a:r>
            <a:endParaRPr sz="1500" b="1" dirty="0">
              <a:solidFill>
                <a:srgbClr val="D8252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265068" y="2159992"/>
            <a:ext cx="7245900" cy="3834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265068" y="6155526"/>
            <a:ext cx="7245900" cy="25401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0" name="Google Shape;50;p11"/>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p:nvPr/>
        </p:nvSpPr>
        <p:spPr>
          <a:xfrm>
            <a:off x="270000" y="324000"/>
            <a:ext cx="7277400" cy="36000"/>
          </a:xfrm>
          <a:prstGeom prst="rect">
            <a:avLst/>
          </a:prstGeom>
          <a:solidFill>
            <a:srgbClr val="D82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12"/>
          <p:cNvSpPr txBox="1"/>
          <p:nvPr/>
        </p:nvSpPr>
        <p:spPr>
          <a:xfrm>
            <a:off x="6195900" y="93000"/>
            <a:ext cx="1351500" cy="231000"/>
          </a:xfrm>
          <a:prstGeom prst="rect">
            <a:avLst/>
          </a:prstGeom>
          <a:noFill/>
          <a:ln>
            <a:noFill/>
          </a:ln>
        </p:spPr>
        <p:txBody>
          <a:bodyPr spcFirstLastPara="1" wrap="square" lIns="0" tIns="0" rIns="108000" bIns="0" anchor="t" anchorCtr="0">
            <a:spAutoFit/>
          </a:bodyPr>
          <a:lstStyle/>
          <a:p>
            <a:pPr marL="0" lvl="0" indent="0" algn="r" rtl="0">
              <a:spcBef>
                <a:spcPts val="0"/>
              </a:spcBef>
              <a:spcAft>
                <a:spcPts val="0"/>
              </a:spcAft>
              <a:buNone/>
            </a:pPr>
            <a:r>
              <a:rPr lang="x-none" sz="1500" b="1">
                <a:solidFill>
                  <a:srgbClr val="D8252C"/>
                </a:solidFill>
              </a:rPr>
              <a:t>Boletín Julio</a:t>
            </a:r>
            <a:endParaRPr sz="1500" b="1" dirty="0">
              <a:solidFill>
                <a:srgbClr val="D8252C"/>
              </a:solidFill>
            </a:endParaRPr>
          </a:p>
        </p:txBody>
      </p:sp>
      <p:sp>
        <p:nvSpPr>
          <p:cNvPr id="54" name="Google Shape;54;p12"/>
          <p:cNvSpPr/>
          <p:nvPr/>
        </p:nvSpPr>
        <p:spPr>
          <a:xfrm>
            <a:off x="270000" y="9599400"/>
            <a:ext cx="7277400" cy="216000"/>
          </a:xfrm>
          <a:prstGeom prst="rect">
            <a:avLst/>
          </a:prstGeom>
          <a:solidFill>
            <a:srgbClr val="D8252C"/>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x-none" sz="1200">
                <a:solidFill>
                  <a:schemeClr val="lt1"/>
                </a:solidFill>
              </a:rPr>
              <a:t>Julio 2022 Biblioteca</a:t>
            </a:r>
            <a:endParaRPr sz="1200" dirty="0">
              <a:solidFill>
                <a:schemeClr val="lt1"/>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65068" y="4200085"/>
            <a:ext cx="7245900" cy="16437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 name="Google Shape;18;p3"/>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265068" y="869025"/>
            <a:ext cx="7245900" cy="1118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265068" y="2250502"/>
            <a:ext cx="7245900" cy="6671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2" name="Google Shape;22;p4"/>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265068" y="869025"/>
            <a:ext cx="7245900" cy="1118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265068" y="2250502"/>
            <a:ext cx="3401400" cy="6671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6" name="Google Shape;26;p5"/>
          <p:cNvSpPr txBox="1">
            <a:spLocks noGrp="1"/>
          </p:cNvSpPr>
          <p:nvPr>
            <p:ph type="body" idx="2"/>
          </p:nvPr>
        </p:nvSpPr>
        <p:spPr>
          <a:xfrm>
            <a:off x="4109443" y="2250502"/>
            <a:ext cx="3401400" cy="6671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265068" y="869025"/>
            <a:ext cx="7245900" cy="11184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265068" y="1084951"/>
            <a:ext cx="2388000" cy="147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265068" y="2713550"/>
            <a:ext cx="2388000" cy="62085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 name="Google Shape;34;p7"/>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16906" y="879033"/>
            <a:ext cx="5415000" cy="7988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3888000" y="-244"/>
            <a:ext cx="3888000" cy="10044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9"/>
          <p:cNvSpPr txBox="1">
            <a:spLocks noGrp="1"/>
          </p:cNvSpPr>
          <p:nvPr>
            <p:ph type="title"/>
          </p:nvPr>
        </p:nvSpPr>
        <p:spPr>
          <a:xfrm>
            <a:off x="225780" y="2408090"/>
            <a:ext cx="3440100" cy="2894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25780" y="5473721"/>
            <a:ext cx="3440100" cy="2411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200520" y="1413942"/>
            <a:ext cx="3263100" cy="72156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3" name="Google Shape;43;p9"/>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265068" y="8261280"/>
            <a:ext cx="5101200" cy="11817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7204925" y="9106124"/>
            <a:ext cx="466500" cy="768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t>‹Nº›</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5068" y="869025"/>
            <a:ext cx="7245900" cy="11184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65068" y="2250502"/>
            <a:ext cx="7245900" cy="6671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7204925" y="9106124"/>
            <a:ext cx="466500" cy="768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x-none"/>
              <a:t>‹Nº›</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hyperlink" Target="https://www.ebooks7-24.com/"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hyperlink" Target="https://www.redalyc.org/" TargetMode="External"/><Relationship Id="rId11" Type="http://schemas.openxmlformats.org/officeDocument/2006/relationships/image" Target="../media/image13.png"/><Relationship Id="rId5" Type="http://schemas.openxmlformats.org/officeDocument/2006/relationships/hyperlink" Target="https://www.unaula.edu.co/Biblioteca/Servicios/Basesdedatos" TargetMode="External"/><Relationship Id="rId10" Type="http://schemas.openxmlformats.org/officeDocument/2006/relationships/hyperlink" Target="https://www.clacso.org/" TargetMode="External"/><Relationship Id="rId4" Type="http://schemas.openxmlformats.org/officeDocument/2006/relationships/image" Target="../media/image10.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microsoft.com/office/2007/relationships/hdphoto" Target="../media/hdphoto2.wdp"/><Relationship Id="rId3" Type="http://schemas.openxmlformats.org/officeDocument/2006/relationships/image" Target="../media/image14.png"/><Relationship Id="rId7" Type="http://schemas.openxmlformats.org/officeDocument/2006/relationships/hyperlink" Target="https://youtu.be/lCjj6Tg_QRQ" TargetMode="External"/><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7.png"/><Relationship Id="rId11" Type="http://schemas.microsoft.com/office/2007/relationships/hdphoto" Target="../media/hdphoto1.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hyperlink" Target="https://www.youtube.com/watch?v=lCjj6Tg_QRQ"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grupolipo.blogspot.com/2018/04/el-libro-tradicional-vs-el-libro-digital.html" TargetMode="External"/><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hyperlink" Target="https://unaulaedu-my.sharepoint.com/personal/andres_torori_unaula_edu_co/_layouts/15/onedrive.aspx?ct=1657115448770&amp;or=OWA-NT&amp;cid=a1e7645a-045f-f47c-c4c3-ec6e47623aee&amp;ga=1&amp;id=/personal/andres_torori_unaula_edu_co/Documents/BIBLIOTECA%20JUSTINIANO%20TURIZO%20SIERRA/02%20Direcci%C3%B3n/00Procesos%20Biblioteca/Bolet%C3%ADn/2022/Otros%20recursos%20para%20el%20bolet%C3%ADn"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hyperlink" Target="https://www.abebooks.com/S%C3%B3ngoro-cosongo-otros-poemas-Guillen-Nicolas/30321678442/bd" TargetMode="External"/><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hyperlink" Target="https://unaulaedu-my.sharepoint.com/:x:/g/personal/andres_torori_unaula_edu_co/EZtm7BEb1MpDiLGMUV8uD-UBRwJvdys1V6Jkrd-sqC1wPQ?e=0d9eCS" TargetMode="Externa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hyperlink" Target="https://www.elcolombiano.com/cultura/los-libros-vuelven-a-casa-historias-de-devoluciones-tardias-AN17921919" TargetMode="External"/><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hyperlink" Target="https://unaulaedu-my.sharepoint.com/:b:/g/personal/andres_torori_unaula_edu_co/EcK_N_JJY85BjWfWNHRec44Bh1iJ86dBK0hR6bNWMD34LA?e=OOK9U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p:nvPr/>
        </p:nvSpPr>
        <p:spPr>
          <a:xfrm>
            <a:off x="0" y="9189892"/>
            <a:ext cx="3068700" cy="625500"/>
          </a:xfrm>
          <a:prstGeom prst="rect">
            <a:avLst/>
          </a:prstGeom>
          <a:solidFill>
            <a:srgbClr val="000000">
              <a:alpha val="74880"/>
            </a:srgbClr>
          </a:solidFill>
          <a:ln>
            <a:noFill/>
          </a:ln>
        </p:spPr>
        <p:txBody>
          <a:bodyPr spcFirstLastPara="1" wrap="square" lIns="349200" tIns="91425" rIns="91425" bIns="91425" anchor="ctr" anchorCtr="0">
            <a:noAutofit/>
          </a:bodyPr>
          <a:lstStyle/>
          <a:p>
            <a:pPr marL="0" lvl="0" indent="0" algn="l" rtl="0">
              <a:lnSpc>
                <a:spcPct val="90000"/>
              </a:lnSpc>
              <a:spcBef>
                <a:spcPts val="0"/>
              </a:spcBef>
              <a:spcAft>
                <a:spcPts val="0"/>
              </a:spcAft>
              <a:buClr>
                <a:schemeClr val="dk1"/>
              </a:buClr>
              <a:buSzPts val="1100"/>
              <a:buFont typeface="Arial"/>
              <a:buNone/>
            </a:pPr>
            <a:r>
              <a:rPr lang="x-none" sz="2600" b="1">
                <a:solidFill>
                  <a:schemeClr val="lt1"/>
                </a:solidFill>
                <a:latin typeface="Times New Roman"/>
                <a:ea typeface="Times New Roman"/>
                <a:cs typeface="Times New Roman"/>
                <a:sym typeface="Times New Roman"/>
              </a:rPr>
              <a:t>Maternidad negra</a:t>
            </a:r>
            <a:endParaRPr sz="2600" b="1" dirty="0">
              <a:solidFill>
                <a:schemeClr val="lt1"/>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x-none" sz="1800" i="1">
                <a:solidFill>
                  <a:schemeClr val="lt1"/>
                </a:solidFill>
                <a:latin typeface="Times New Roman"/>
                <a:ea typeface="Times New Roman"/>
                <a:cs typeface="Times New Roman"/>
                <a:sym typeface="Times New Roman"/>
              </a:rPr>
              <a:t>Acuarela de Débora Arango</a:t>
            </a:r>
            <a:endParaRPr dirty="0"/>
          </a:p>
        </p:txBody>
      </p:sp>
      <p:sp>
        <p:nvSpPr>
          <p:cNvPr id="60" name="Google Shape;60;p13"/>
          <p:cNvSpPr/>
          <p:nvPr/>
        </p:nvSpPr>
        <p:spPr>
          <a:xfrm>
            <a:off x="4389900" y="6588000"/>
            <a:ext cx="3157500" cy="3456000"/>
          </a:xfrm>
          <a:prstGeom prst="rect">
            <a:avLst/>
          </a:prstGeom>
          <a:solidFill>
            <a:srgbClr val="000000">
              <a:alpha val="74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x-none" sz="2100" b="1">
                <a:solidFill>
                  <a:schemeClr val="lt1"/>
                </a:solidFill>
                <a:latin typeface="Times New Roman"/>
                <a:ea typeface="Times New Roman"/>
                <a:cs typeface="Times New Roman"/>
                <a:sym typeface="Times New Roman"/>
              </a:rPr>
              <a:t>Contenido</a:t>
            </a:r>
            <a:endParaRPr sz="2100" b="1" dirty="0">
              <a:solidFill>
                <a:schemeClr val="lt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lt1"/>
              </a:buClr>
              <a:buSzPts val="1800"/>
              <a:buFont typeface="Times New Roman"/>
              <a:buChar char="●"/>
            </a:pPr>
            <a:r>
              <a:rPr lang="x-none" sz="1800">
                <a:solidFill>
                  <a:schemeClr val="lt1"/>
                </a:solidFill>
                <a:latin typeface="Times New Roman"/>
                <a:ea typeface="Times New Roman"/>
                <a:cs typeface="Times New Roman"/>
                <a:sym typeface="Times New Roman"/>
              </a:rPr>
              <a:t>Día del Economista</a:t>
            </a:r>
            <a:endParaRPr sz="1800" dirty="0">
              <a:solidFill>
                <a:schemeClr val="lt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lt1"/>
              </a:buClr>
              <a:buSzPts val="1800"/>
              <a:buFont typeface="Times New Roman"/>
              <a:buChar char="●"/>
            </a:pPr>
            <a:r>
              <a:rPr lang="x-none" sz="1800">
                <a:solidFill>
                  <a:schemeClr val="lt1"/>
                </a:solidFill>
                <a:latin typeface="Times New Roman"/>
                <a:ea typeface="Times New Roman"/>
                <a:cs typeface="Times New Roman"/>
                <a:sym typeface="Times New Roman"/>
              </a:rPr>
              <a:t>E-books</a:t>
            </a:r>
            <a:endParaRPr sz="1800" dirty="0">
              <a:solidFill>
                <a:schemeClr val="lt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lt1"/>
              </a:buClr>
              <a:buSzPts val="1800"/>
              <a:buFont typeface="Times New Roman"/>
              <a:buChar char="●"/>
            </a:pPr>
            <a:r>
              <a:rPr lang="x-none" sz="1800">
                <a:solidFill>
                  <a:schemeClr val="lt1"/>
                </a:solidFill>
                <a:latin typeface="Times New Roman"/>
                <a:ea typeface="Times New Roman"/>
                <a:cs typeface="Times New Roman"/>
                <a:sym typeface="Times New Roman"/>
              </a:rPr>
              <a:t>Día Internacional de las Mujeres Afrodescendientes</a:t>
            </a:r>
            <a:endParaRPr sz="1800" dirty="0">
              <a:solidFill>
                <a:schemeClr val="lt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lt1"/>
              </a:buClr>
              <a:buSzPts val="1800"/>
              <a:buFont typeface="Times New Roman"/>
              <a:buChar char="●"/>
            </a:pPr>
            <a:r>
              <a:rPr lang="x-none" sz="1800">
                <a:solidFill>
                  <a:schemeClr val="lt1"/>
                </a:solidFill>
                <a:latin typeface="Times New Roman"/>
                <a:ea typeface="Times New Roman"/>
                <a:cs typeface="Times New Roman"/>
                <a:sym typeface="Times New Roman"/>
              </a:rPr>
              <a:t>¿Sabías que?</a:t>
            </a:r>
            <a:endParaRPr sz="1800" dirty="0">
              <a:solidFill>
                <a:schemeClr val="lt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lt1"/>
              </a:buClr>
              <a:buSzPts val="1800"/>
              <a:buFont typeface="Times New Roman"/>
              <a:buChar char="●"/>
            </a:pPr>
            <a:r>
              <a:rPr lang="x-none" sz="1800">
                <a:solidFill>
                  <a:schemeClr val="lt1"/>
                </a:solidFill>
                <a:latin typeface="Times New Roman"/>
                <a:ea typeface="Times New Roman"/>
                <a:cs typeface="Times New Roman"/>
                <a:sym typeface="Times New Roman"/>
              </a:rPr>
              <a:t>Cadáver exquisito</a:t>
            </a:r>
            <a:endParaRPr sz="1800" dirty="0">
              <a:solidFill>
                <a:schemeClr val="lt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lt1"/>
              </a:buClr>
              <a:buSzPts val="1800"/>
              <a:buFont typeface="Times New Roman"/>
              <a:buChar char="●"/>
            </a:pPr>
            <a:r>
              <a:rPr lang="x-none" sz="1800">
                <a:solidFill>
                  <a:schemeClr val="lt1"/>
                </a:solidFill>
                <a:latin typeface="Times New Roman"/>
                <a:ea typeface="Times New Roman"/>
                <a:cs typeface="Times New Roman"/>
                <a:sym typeface="Times New Roman"/>
              </a:rPr>
              <a:t>A pensar de todo</a:t>
            </a:r>
            <a:endParaRPr sz="1800" dirty="0">
              <a:solidFill>
                <a:schemeClr val="lt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lt1"/>
              </a:buClr>
              <a:buSzPts val="1800"/>
              <a:buFont typeface="Times New Roman"/>
              <a:buChar char="●"/>
            </a:pPr>
            <a:r>
              <a:rPr lang="x-none" sz="1800">
                <a:solidFill>
                  <a:schemeClr val="lt1"/>
                </a:solidFill>
                <a:latin typeface="Times New Roman"/>
                <a:ea typeface="Times New Roman"/>
                <a:cs typeface="Times New Roman"/>
                <a:sym typeface="Times New Roman"/>
              </a:rPr>
              <a:t>Poesía</a:t>
            </a:r>
            <a:endParaRPr sz="1800" dirty="0">
              <a:solidFill>
                <a:schemeClr val="lt1"/>
              </a:solidFill>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lt1"/>
              </a:buClr>
              <a:buSzPts val="1800"/>
              <a:buFont typeface="Times New Roman"/>
              <a:buChar char="●"/>
            </a:pPr>
            <a:r>
              <a:rPr lang="x-none" sz="1800">
                <a:solidFill>
                  <a:schemeClr val="lt1"/>
                </a:solidFill>
                <a:latin typeface="Times New Roman"/>
                <a:ea typeface="Times New Roman"/>
                <a:cs typeface="Times New Roman"/>
                <a:sym typeface="Times New Roman"/>
              </a:rPr>
              <a:t>Nuevas adquisiciones</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pic>
        <p:nvPicPr>
          <p:cNvPr id="65" name="Google Shape;65;p14"/>
          <p:cNvPicPr preferRelativeResize="0"/>
          <p:nvPr/>
        </p:nvPicPr>
        <p:blipFill>
          <a:blip r:embed="rId3">
            <a:alphaModFix amt="20000"/>
          </a:blip>
          <a:stretch>
            <a:fillRect/>
          </a:stretch>
        </p:blipFill>
        <p:spPr>
          <a:xfrm>
            <a:off x="-3579000" y="-1458000"/>
            <a:ext cx="13867199" cy="12960001"/>
          </a:xfrm>
          <a:prstGeom prst="rect">
            <a:avLst/>
          </a:prstGeom>
          <a:noFill/>
          <a:ln>
            <a:noFill/>
          </a:ln>
        </p:spPr>
      </p:pic>
      <p:sp>
        <p:nvSpPr>
          <p:cNvPr id="66" name="Google Shape;66;p14"/>
          <p:cNvSpPr txBox="1"/>
          <p:nvPr/>
        </p:nvSpPr>
        <p:spPr>
          <a:xfrm>
            <a:off x="270000" y="436200"/>
            <a:ext cx="7277400" cy="797400"/>
          </a:xfrm>
          <a:prstGeom prst="rect">
            <a:avLst/>
          </a:prstGeom>
          <a:noFill/>
          <a:ln>
            <a:noFill/>
          </a:ln>
        </p:spPr>
        <p:txBody>
          <a:bodyPr spcFirstLastPara="1" wrap="square" lIns="90000" tIns="0" rIns="90000" bIns="90000" anchor="t" anchorCtr="0">
            <a:spAutoFit/>
          </a:bodyPr>
          <a:lstStyle/>
          <a:p>
            <a:pPr marL="0" lvl="0" indent="0" algn="l" rtl="0">
              <a:lnSpc>
                <a:spcPct val="90000"/>
              </a:lnSpc>
              <a:spcBef>
                <a:spcPts val="0"/>
              </a:spcBef>
              <a:spcAft>
                <a:spcPts val="0"/>
              </a:spcAft>
              <a:buNone/>
            </a:pPr>
            <a:r>
              <a:rPr lang="x-none" sz="2100" b="1" i="1">
                <a:solidFill>
                  <a:srgbClr val="D8252C"/>
                </a:solidFill>
                <a:latin typeface="Times New Roman"/>
                <a:ea typeface="Times New Roman"/>
                <a:cs typeface="Times New Roman"/>
                <a:sym typeface="Times New Roman"/>
              </a:rPr>
              <a:t>3 de julio</a:t>
            </a:r>
            <a:endParaRPr sz="2100" b="1" i="1" dirty="0">
              <a:solidFill>
                <a:srgbClr val="D8252C"/>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x-none" sz="3000" b="1">
                <a:solidFill>
                  <a:srgbClr val="D8252C"/>
                </a:solidFill>
              </a:rPr>
              <a:t>Día del Economista</a:t>
            </a:r>
            <a:endParaRPr sz="3000" b="1" dirty="0">
              <a:solidFill>
                <a:srgbClr val="D8252C"/>
              </a:solidFill>
            </a:endParaRPr>
          </a:p>
        </p:txBody>
      </p:sp>
      <p:sp>
        <p:nvSpPr>
          <p:cNvPr id="67" name="Google Shape;67;p14"/>
          <p:cNvSpPr txBox="1"/>
          <p:nvPr/>
        </p:nvSpPr>
        <p:spPr>
          <a:xfrm>
            <a:off x="3691300" y="1871195"/>
            <a:ext cx="4037400" cy="2748001"/>
          </a:xfrm>
          <a:prstGeom prst="rect">
            <a:avLst/>
          </a:prstGeom>
          <a:noFill/>
          <a:ln>
            <a:noFill/>
          </a:ln>
        </p:spPr>
        <p:txBody>
          <a:bodyPr spcFirstLastPara="1" wrap="square" lIns="91425" tIns="90000" rIns="91425" bIns="91425" anchor="t" anchorCtr="0">
            <a:spAutoFit/>
          </a:bodyPr>
          <a:lstStyle/>
          <a:p>
            <a:pPr marL="0" lvl="0" indent="0" algn="l" rtl="0">
              <a:lnSpc>
                <a:spcPct val="100000"/>
              </a:lnSpc>
              <a:spcBef>
                <a:spcPts val="1000"/>
              </a:spcBef>
              <a:spcAft>
                <a:spcPts val="1000"/>
              </a:spcAft>
              <a:buNone/>
            </a:pPr>
            <a:r>
              <a:rPr lang="x-none" sz="1500" dirty="0">
                <a:solidFill>
                  <a:srgbClr val="202122"/>
                </a:solidFill>
              </a:rPr>
              <a:t>El 3 de julio fue la fecha que se </a:t>
            </a:r>
            <a:r>
              <a:rPr lang="es-ES" sz="1500" dirty="0" smtClean="0">
                <a:solidFill>
                  <a:srgbClr val="202122"/>
                </a:solidFill>
              </a:rPr>
              <a:t>oficializó</a:t>
            </a:r>
            <a:r>
              <a:rPr lang="x-none" sz="1500" dirty="0" smtClean="0">
                <a:solidFill>
                  <a:srgbClr val="202122"/>
                </a:solidFill>
              </a:rPr>
              <a:t> </a:t>
            </a:r>
            <a:r>
              <a:rPr lang="x-none" sz="1500" dirty="0">
                <a:solidFill>
                  <a:srgbClr val="202122"/>
                </a:solidFill>
              </a:rPr>
              <a:t>para conmemorar y agradecer la labor que realiza un economista; una fecha en la que se resalta las diferentes actividades que dentro de su quehacer profesional realiza. Este día se </a:t>
            </a:r>
            <a:r>
              <a:rPr lang="es-ES" sz="1500" dirty="0" smtClean="0">
                <a:solidFill>
                  <a:srgbClr val="202122"/>
                </a:solidFill>
              </a:rPr>
              <a:t>celebra</a:t>
            </a:r>
            <a:r>
              <a:rPr lang="x-none" sz="1500" dirty="0" smtClean="0">
                <a:solidFill>
                  <a:srgbClr val="202122"/>
                </a:solidFill>
              </a:rPr>
              <a:t> el </a:t>
            </a:r>
            <a:r>
              <a:rPr lang="x-none" sz="1500" dirty="0">
                <a:solidFill>
                  <a:srgbClr val="202122"/>
                </a:solidFill>
              </a:rPr>
              <a:t>natalicio de </a:t>
            </a:r>
            <a:r>
              <a:rPr lang="x-none" sz="1500" dirty="0" smtClean="0">
                <a:solidFill>
                  <a:srgbClr val="202122"/>
                </a:solidFill>
              </a:rPr>
              <a:t>Pedro </a:t>
            </a:r>
            <a:r>
              <a:rPr lang="x-none" sz="1500" dirty="0">
                <a:solidFill>
                  <a:srgbClr val="202122"/>
                </a:solidFill>
              </a:rPr>
              <a:t>Fermín de Vargas, considerado por la Academia Colombiana de Historia como el primer neogranadino </a:t>
            </a:r>
            <a:r>
              <a:rPr lang="es-ES" sz="1500" dirty="0" smtClean="0">
                <a:solidFill>
                  <a:srgbClr val="202122"/>
                </a:solidFill>
              </a:rPr>
              <a:t>en realizar estudios sobre </a:t>
            </a:r>
            <a:r>
              <a:rPr lang="x-none" sz="1500" dirty="0" smtClean="0">
                <a:solidFill>
                  <a:srgbClr val="202122"/>
                </a:solidFill>
              </a:rPr>
              <a:t>economía</a:t>
            </a:r>
            <a:r>
              <a:rPr lang="es-ES" sz="1500" dirty="0">
                <a:solidFill>
                  <a:srgbClr val="202122"/>
                </a:solidFill>
              </a:rPr>
              <a:t> </a:t>
            </a:r>
            <a:r>
              <a:rPr lang="es-ES" sz="1500" dirty="0" smtClean="0">
                <a:solidFill>
                  <a:srgbClr val="202122"/>
                </a:solidFill>
              </a:rPr>
              <a:t>política en el país.</a:t>
            </a:r>
            <a:endParaRPr sz="1500" dirty="0">
              <a:solidFill>
                <a:srgbClr val="202122"/>
              </a:solidFill>
            </a:endParaRPr>
          </a:p>
        </p:txBody>
      </p:sp>
      <p:sp>
        <p:nvSpPr>
          <p:cNvPr id="68" name="Google Shape;68;p14"/>
          <p:cNvSpPr/>
          <p:nvPr/>
        </p:nvSpPr>
        <p:spPr>
          <a:xfrm>
            <a:off x="270000" y="324000"/>
            <a:ext cx="7277400" cy="36000"/>
          </a:xfrm>
          <a:prstGeom prst="rect">
            <a:avLst/>
          </a:prstGeom>
          <a:solidFill>
            <a:srgbClr val="D82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14"/>
          <p:cNvSpPr txBox="1"/>
          <p:nvPr/>
        </p:nvSpPr>
        <p:spPr>
          <a:xfrm>
            <a:off x="6195900" y="93000"/>
            <a:ext cx="1351500" cy="231000"/>
          </a:xfrm>
          <a:prstGeom prst="rect">
            <a:avLst/>
          </a:prstGeom>
          <a:noFill/>
          <a:ln>
            <a:noFill/>
          </a:ln>
        </p:spPr>
        <p:txBody>
          <a:bodyPr spcFirstLastPara="1" wrap="square" lIns="0" tIns="0" rIns="108000" bIns="0" anchor="t" anchorCtr="0">
            <a:spAutoFit/>
          </a:bodyPr>
          <a:lstStyle/>
          <a:p>
            <a:pPr marL="0" lvl="0" indent="0" algn="r" rtl="0">
              <a:spcBef>
                <a:spcPts val="0"/>
              </a:spcBef>
              <a:spcAft>
                <a:spcPts val="0"/>
              </a:spcAft>
              <a:buNone/>
            </a:pPr>
            <a:r>
              <a:rPr lang="x-none" sz="1500" b="1">
                <a:solidFill>
                  <a:srgbClr val="D8252C"/>
                </a:solidFill>
              </a:rPr>
              <a:t>Boletín Julio</a:t>
            </a:r>
            <a:endParaRPr sz="1500" b="1" dirty="0">
              <a:solidFill>
                <a:srgbClr val="D8252C"/>
              </a:solidFill>
            </a:endParaRPr>
          </a:p>
        </p:txBody>
      </p:sp>
      <p:sp>
        <p:nvSpPr>
          <p:cNvPr id="70" name="Google Shape;70;p14"/>
          <p:cNvSpPr/>
          <p:nvPr/>
        </p:nvSpPr>
        <p:spPr>
          <a:xfrm>
            <a:off x="270000" y="9599400"/>
            <a:ext cx="7277400" cy="216000"/>
          </a:xfrm>
          <a:prstGeom prst="rect">
            <a:avLst/>
          </a:prstGeom>
          <a:solidFill>
            <a:srgbClr val="D8252C"/>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x-none" sz="1200">
                <a:solidFill>
                  <a:schemeClr val="lt1"/>
                </a:solidFill>
              </a:rPr>
              <a:t>Julio 2022 Biblioteca</a:t>
            </a:r>
            <a:endParaRPr sz="1200" dirty="0">
              <a:solidFill>
                <a:schemeClr val="lt1"/>
              </a:solidFill>
            </a:endParaRPr>
          </a:p>
        </p:txBody>
      </p:sp>
      <p:grpSp>
        <p:nvGrpSpPr>
          <p:cNvPr id="71" name="Google Shape;71;p14"/>
          <p:cNvGrpSpPr/>
          <p:nvPr/>
        </p:nvGrpSpPr>
        <p:grpSpPr>
          <a:xfrm>
            <a:off x="6005013" y="7044750"/>
            <a:ext cx="1208087" cy="2344189"/>
            <a:chOff x="270001" y="7026600"/>
            <a:chExt cx="1208087" cy="2344189"/>
          </a:xfrm>
        </p:grpSpPr>
        <p:pic>
          <p:nvPicPr>
            <p:cNvPr id="72" name="Google Shape;72;p14"/>
            <p:cNvPicPr preferRelativeResize="0"/>
            <p:nvPr/>
          </p:nvPicPr>
          <p:blipFill>
            <a:blip r:embed="rId4">
              <a:alphaModFix/>
            </a:blip>
            <a:stretch>
              <a:fillRect/>
            </a:stretch>
          </p:blipFill>
          <p:spPr>
            <a:xfrm>
              <a:off x="270001" y="7026600"/>
              <a:ext cx="1208087" cy="1836001"/>
            </a:xfrm>
            <a:prstGeom prst="rect">
              <a:avLst/>
            </a:prstGeom>
            <a:noFill/>
            <a:ln>
              <a:noFill/>
            </a:ln>
          </p:spPr>
        </p:pic>
        <p:sp>
          <p:nvSpPr>
            <p:cNvPr id="73" name="Google Shape;73;p14"/>
            <p:cNvSpPr/>
            <p:nvPr/>
          </p:nvSpPr>
          <p:spPr>
            <a:xfrm>
              <a:off x="280038" y="8938789"/>
              <a:ext cx="1188000" cy="432000"/>
            </a:xfrm>
            <a:prstGeom prst="roundRect">
              <a:avLst>
                <a:gd name="adj" fmla="val 16667"/>
              </a:avLst>
            </a:prstGeom>
            <a:solidFill>
              <a:srgbClr val="FFFFFF">
                <a:alpha val="82330"/>
              </a:srgbClr>
            </a:solid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x-none" sz="1200"/>
                <a:t>Clasificación</a:t>
              </a:r>
              <a:endParaRPr sz="1200" dirty="0"/>
            </a:p>
            <a:p>
              <a:pPr marL="0" lvl="0" indent="0" algn="ctr" rtl="0">
                <a:spcBef>
                  <a:spcPts val="0"/>
                </a:spcBef>
                <a:spcAft>
                  <a:spcPts val="0"/>
                </a:spcAft>
                <a:buNone/>
              </a:pPr>
              <a:r>
                <a:rPr lang="x-none" sz="1200"/>
                <a:t>330/S159</a:t>
              </a:r>
              <a:endParaRPr sz="1200" dirty="0"/>
            </a:p>
          </p:txBody>
        </p:sp>
      </p:grpSp>
      <p:grpSp>
        <p:nvGrpSpPr>
          <p:cNvPr id="74" name="Google Shape;74;p14"/>
          <p:cNvGrpSpPr/>
          <p:nvPr/>
        </p:nvGrpSpPr>
        <p:grpSpPr>
          <a:xfrm>
            <a:off x="327888" y="7044750"/>
            <a:ext cx="1443096" cy="2344189"/>
            <a:chOff x="269988" y="7044750"/>
            <a:chExt cx="1443096" cy="2344189"/>
          </a:xfrm>
        </p:grpSpPr>
        <p:pic>
          <p:nvPicPr>
            <p:cNvPr id="75" name="Google Shape;75;p14"/>
            <p:cNvPicPr preferRelativeResize="0"/>
            <p:nvPr/>
          </p:nvPicPr>
          <p:blipFill rotWithShape="1">
            <a:blip r:embed="rId5">
              <a:alphaModFix/>
            </a:blip>
            <a:srcRect l="5060" t="10764" r="6475" b="4804"/>
            <a:stretch/>
          </p:blipFill>
          <p:spPr>
            <a:xfrm>
              <a:off x="269988" y="7044750"/>
              <a:ext cx="1443096" cy="1836000"/>
            </a:xfrm>
            <a:prstGeom prst="rect">
              <a:avLst/>
            </a:prstGeom>
            <a:noFill/>
            <a:ln>
              <a:noFill/>
            </a:ln>
          </p:spPr>
        </p:pic>
        <p:sp>
          <p:nvSpPr>
            <p:cNvPr id="76" name="Google Shape;76;p14"/>
            <p:cNvSpPr/>
            <p:nvPr/>
          </p:nvSpPr>
          <p:spPr>
            <a:xfrm>
              <a:off x="397538" y="8956939"/>
              <a:ext cx="1188000" cy="432000"/>
            </a:xfrm>
            <a:prstGeom prst="roundRect">
              <a:avLst>
                <a:gd name="adj" fmla="val 16667"/>
              </a:avLst>
            </a:prstGeom>
            <a:solidFill>
              <a:srgbClr val="FFFFFF">
                <a:alpha val="82330"/>
              </a:srgbClr>
            </a:solid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x-none" sz="1200" dirty="0"/>
                <a:t>Clasificación</a:t>
              </a:r>
              <a:endParaRPr sz="1200" dirty="0"/>
            </a:p>
            <a:p>
              <a:pPr lvl="0" algn="ctr"/>
              <a:r>
                <a:rPr lang="es-CO" sz="800" dirty="0"/>
                <a:t>Economía </a:t>
              </a:r>
              <a:r>
                <a:rPr lang="es-CO" sz="800" dirty="0" smtClean="0"/>
                <a:t>Autónoma No.2 dic-</a:t>
              </a:r>
              <a:r>
                <a:rPr lang="es-CO" sz="800" dirty="0" err="1" smtClean="0"/>
                <a:t>May</a:t>
              </a:r>
              <a:r>
                <a:rPr lang="es-CO" sz="800" dirty="0" smtClean="0"/>
                <a:t> 2008-2009</a:t>
              </a:r>
              <a:endParaRPr sz="800" dirty="0"/>
            </a:p>
          </p:txBody>
        </p:sp>
      </p:grpSp>
      <p:pic>
        <p:nvPicPr>
          <p:cNvPr id="77" name="Google Shape;77;p14"/>
          <p:cNvPicPr preferRelativeResize="0"/>
          <p:nvPr/>
        </p:nvPicPr>
        <p:blipFill>
          <a:blip r:embed="rId6">
            <a:alphaModFix/>
          </a:blip>
          <a:stretch>
            <a:fillRect/>
          </a:stretch>
        </p:blipFill>
        <p:spPr>
          <a:xfrm>
            <a:off x="270000" y="1386000"/>
            <a:ext cx="3239999" cy="3239999"/>
          </a:xfrm>
          <a:prstGeom prst="rect">
            <a:avLst/>
          </a:prstGeom>
          <a:noFill/>
          <a:ln>
            <a:noFill/>
          </a:ln>
        </p:spPr>
      </p:pic>
      <p:sp>
        <p:nvSpPr>
          <p:cNvPr id="78" name="Google Shape;78;p14"/>
          <p:cNvSpPr txBox="1"/>
          <p:nvPr/>
        </p:nvSpPr>
        <p:spPr>
          <a:xfrm>
            <a:off x="327888" y="4778399"/>
            <a:ext cx="7277400" cy="2517169"/>
          </a:xfrm>
          <a:prstGeom prst="rect">
            <a:avLst/>
          </a:prstGeom>
          <a:noFill/>
          <a:ln>
            <a:noFill/>
          </a:ln>
        </p:spPr>
        <p:txBody>
          <a:bodyPr spcFirstLastPara="1" wrap="square" lIns="91425" tIns="90000" rIns="91425" bIns="91425" anchor="t" anchorCtr="0">
            <a:spAutoFit/>
          </a:bodyPr>
          <a:lstStyle/>
          <a:p>
            <a:pPr marL="0" lvl="0" indent="0" algn="l" rtl="0">
              <a:lnSpc>
                <a:spcPct val="100000"/>
              </a:lnSpc>
              <a:spcBef>
                <a:spcPts val="1000"/>
              </a:spcBef>
              <a:spcAft>
                <a:spcPts val="1000"/>
              </a:spcAft>
              <a:buNone/>
            </a:pPr>
            <a:r>
              <a:rPr lang="es-ES" sz="1500" dirty="0" smtClean="0">
                <a:solidFill>
                  <a:srgbClr val="202122"/>
                </a:solidFill>
              </a:rPr>
              <a:t>El</a:t>
            </a:r>
            <a:r>
              <a:rPr lang="x-none" sz="1500" dirty="0" smtClean="0">
                <a:solidFill>
                  <a:srgbClr val="202122"/>
                </a:solidFill>
              </a:rPr>
              <a:t> </a:t>
            </a:r>
            <a:r>
              <a:rPr lang="x-none" sz="1500" dirty="0">
                <a:solidFill>
                  <a:srgbClr val="202122"/>
                </a:solidFill>
              </a:rPr>
              <a:t>3 de julio, queremos extenderles un grato agradecimiento </a:t>
            </a:r>
            <a:r>
              <a:rPr lang="es-ES" sz="1500" dirty="0" smtClean="0">
                <a:solidFill>
                  <a:srgbClr val="202122"/>
                </a:solidFill>
              </a:rPr>
              <a:t>a todos los economistas </a:t>
            </a:r>
            <a:r>
              <a:rPr lang="x-none" sz="1500" dirty="0" smtClean="0">
                <a:solidFill>
                  <a:srgbClr val="202122"/>
                </a:solidFill>
              </a:rPr>
              <a:t>por </a:t>
            </a:r>
            <a:r>
              <a:rPr lang="x-none" sz="1500" dirty="0">
                <a:solidFill>
                  <a:srgbClr val="202122"/>
                </a:solidFill>
              </a:rPr>
              <a:t>la labor que han ejercido desde </a:t>
            </a:r>
            <a:r>
              <a:rPr lang="x-none" sz="1500" dirty="0" smtClean="0">
                <a:solidFill>
                  <a:srgbClr val="202122"/>
                </a:solidFill>
              </a:rPr>
              <a:t>diferentes</a:t>
            </a:r>
            <a:r>
              <a:rPr lang="es-ES" sz="1500" dirty="0" smtClean="0">
                <a:solidFill>
                  <a:srgbClr val="202122"/>
                </a:solidFill>
              </a:rPr>
              <a:t> campos</a:t>
            </a:r>
            <a:r>
              <a:rPr lang="x-none" sz="1500" dirty="0" smtClean="0">
                <a:solidFill>
                  <a:srgbClr val="202122"/>
                </a:solidFill>
              </a:rPr>
              <a:t> </a:t>
            </a:r>
            <a:r>
              <a:rPr lang="x-none" sz="1500" dirty="0">
                <a:solidFill>
                  <a:srgbClr val="202122"/>
                </a:solidFill>
              </a:rPr>
              <a:t>del conocimiento, demostrando esfuerzo y dedicación por los distintos ámbitos </a:t>
            </a:r>
            <a:r>
              <a:rPr lang="x-none" sz="1500" dirty="0" smtClean="0">
                <a:solidFill>
                  <a:srgbClr val="202122"/>
                </a:solidFill>
              </a:rPr>
              <a:t>que</a:t>
            </a:r>
            <a:r>
              <a:rPr lang="es-ES" sz="1500" dirty="0" smtClean="0">
                <a:solidFill>
                  <a:srgbClr val="202122"/>
                </a:solidFill>
              </a:rPr>
              <a:t> a</a:t>
            </a:r>
            <a:r>
              <a:rPr lang="x-none" sz="1500" dirty="0" smtClean="0">
                <a:solidFill>
                  <a:srgbClr val="202122"/>
                </a:solidFill>
              </a:rPr>
              <a:t> </a:t>
            </a:r>
            <a:r>
              <a:rPr lang="x-none" sz="1500" dirty="0">
                <a:solidFill>
                  <a:srgbClr val="202122"/>
                </a:solidFill>
              </a:rPr>
              <a:t>su profesión compete, además resaltar que el economista </a:t>
            </a:r>
            <a:r>
              <a:rPr lang="es-ES" sz="1500" dirty="0">
                <a:solidFill>
                  <a:srgbClr val="202122"/>
                </a:solidFill>
              </a:rPr>
              <a:t> </a:t>
            </a:r>
            <a:r>
              <a:rPr lang="es-ES" sz="1500" dirty="0" smtClean="0">
                <a:solidFill>
                  <a:srgbClr val="202122"/>
                </a:solidFill>
              </a:rPr>
              <a:t>de la UNAULA</a:t>
            </a:r>
            <a:r>
              <a:rPr lang="x-none" sz="1500" dirty="0" smtClean="0">
                <a:solidFill>
                  <a:srgbClr val="202122"/>
                </a:solidFill>
              </a:rPr>
              <a:t> </a:t>
            </a:r>
            <a:r>
              <a:rPr lang="x-none" sz="1500" dirty="0">
                <a:solidFill>
                  <a:srgbClr val="202122"/>
                </a:solidFill>
              </a:rPr>
              <a:t>se caracteriza por el gran compromiso y la </a:t>
            </a:r>
            <a:r>
              <a:rPr lang="es-ES" sz="1500" dirty="0" smtClean="0">
                <a:solidFill>
                  <a:srgbClr val="202122"/>
                </a:solidFill>
              </a:rPr>
              <a:t>capacidad de análisis </a:t>
            </a:r>
            <a:r>
              <a:rPr lang="x-none" sz="1500" dirty="0" smtClean="0">
                <a:solidFill>
                  <a:srgbClr val="202122"/>
                </a:solidFill>
              </a:rPr>
              <a:t>que </a:t>
            </a:r>
            <a:r>
              <a:rPr lang="x-none" sz="1500" dirty="0">
                <a:solidFill>
                  <a:srgbClr val="202122"/>
                </a:solidFill>
              </a:rPr>
              <a:t>demuestra a la hora de llevar a cabo su trabajo. La </a:t>
            </a:r>
            <a:r>
              <a:rPr lang="es-ES" sz="1500" dirty="0" smtClean="0">
                <a:solidFill>
                  <a:srgbClr val="202122"/>
                </a:solidFill>
              </a:rPr>
              <a:t>F</a:t>
            </a:r>
            <a:r>
              <a:rPr lang="x-none" sz="1500" dirty="0" smtClean="0">
                <a:solidFill>
                  <a:srgbClr val="202122"/>
                </a:solidFill>
              </a:rPr>
              <a:t>acultad </a:t>
            </a:r>
            <a:r>
              <a:rPr lang="x-none" sz="1500" dirty="0">
                <a:solidFill>
                  <a:srgbClr val="202122"/>
                </a:solidFill>
              </a:rPr>
              <a:t>de </a:t>
            </a:r>
            <a:r>
              <a:rPr lang="es-ES" sz="1500" dirty="0">
                <a:solidFill>
                  <a:srgbClr val="202122"/>
                </a:solidFill>
              </a:rPr>
              <a:t>E</a:t>
            </a:r>
            <a:r>
              <a:rPr lang="x-none" sz="1500" dirty="0" smtClean="0">
                <a:solidFill>
                  <a:srgbClr val="202122"/>
                </a:solidFill>
              </a:rPr>
              <a:t>conomía </a:t>
            </a:r>
            <a:r>
              <a:rPr lang="x-none" sz="1500" dirty="0">
                <a:solidFill>
                  <a:srgbClr val="202122"/>
                </a:solidFill>
              </a:rPr>
              <a:t>es y ha sido </a:t>
            </a:r>
            <a:r>
              <a:rPr lang="es-ES" sz="1500" dirty="0" smtClean="0">
                <a:solidFill>
                  <a:srgbClr val="202122"/>
                </a:solidFill>
              </a:rPr>
              <a:t>destacada</a:t>
            </a:r>
            <a:r>
              <a:rPr lang="x-none" sz="1500" dirty="0" smtClean="0">
                <a:solidFill>
                  <a:srgbClr val="202122"/>
                </a:solidFill>
              </a:rPr>
              <a:t> </a:t>
            </a:r>
            <a:r>
              <a:rPr lang="x-none" sz="1500" dirty="0">
                <a:solidFill>
                  <a:srgbClr val="202122"/>
                </a:solidFill>
              </a:rPr>
              <a:t>desde sus inicios, </a:t>
            </a:r>
            <a:r>
              <a:rPr lang="es-ES" sz="1500" dirty="0" smtClean="0">
                <a:solidFill>
                  <a:srgbClr val="202122"/>
                </a:solidFill>
              </a:rPr>
              <a:t>por</a:t>
            </a:r>
            <a:r>
              <a:rPr lang="x-none" sz="1500" dirty="0" smtClean="0">
                <a:solidFill>
                  <a:srgbClr val="202122"/>
                </a:solidFill>
              </a:rPr>
              <a:t> </a:t>
            </a:r>
            <a:r>
              <a:rPr lang="x-none" sz="1500" dirty="0">
                <a:solidFill>
                  <a:srgbClr val="202122"/>
                </a:solidFill>
              </a:rPr>
              <a:t>brindar herramientas para que los </a:t>
            </a:r>
            <a:r>
              <a:rPr lang="x-none" sz="1500" dirty="0" smtClean="0">
                <a:solidFill>
                  <a:srgbClr val="202122"/>
                </a:solidFill>
              </a:rPr>
              <a:t>profesionales</a:t>
            </a:r>
            <a:r>
              <a:rPr lang="es-ES" sz="1500" dirty="0" smtClean="0">
                <a:solidFill>
                  <a:srgbClr val="202122"/>
                </a:solidFill>
              </a:rPr>
              <a:t> que egresan</a:t>
            </a:r>
            <a:r>
              <a:rPr lang="x-none" sz="1500" dirty="0" smtClean="0">
                <a:solidFill>
                  <a:srgbClr val="202122"/>
                </a:solidFill>
              </a:rPr>
              <a:t> sean </a:t>
            </a:r>
            <a:r>
              <a:rPr lang="x-none" sz="1500" dirty="0">
                <a:solidFill>
                  <a:srgbClr val="202122"/>
                </a:solidFill>
              </a:rPr>
              <a:t>personas consecuentes con la responsabilidad </a:t>
            </a:r>
            <a:r>
              <a:rPr lang="x-none" sz="1500" dirty="0" smtClean="0">
                <a:solidFill>
                  <a:srgbClr val="202122"/>
                </a:solidFill>
              </a:rPr>
              <a:t>social</a:t>
            </a:r>
            <a:r>
              <a:rPr lang="es-ES" sz="1500" dirty="0" smtClean="0">
                <a:solidFill>
                  <a:srgbClr val="202122"/>
                </a:solidFill>
              </a:rPr>
              <a:t> y ética profesional</a:t>
            </a:r>
            <a:r>
              <a:rPr lang="x-none" sz="1500" dirty="0" smtClean="0">
                <a:solidFill>
                  <a:srgbClr val="202122"/>
                </a:solidFill>
              </a:rPr>
              <a:t> </a:t>
            </a:r>
            <a:r>
              <a:rPr lang="x-none" sz="1500" dirty="0">
                <a:solidFill>
                  <a:srgbClr val="202122"/>
                </a:solidFill>
              </a:rPr>
              <a:t>que acarrea su </a:t>
            </a:r>
            <a:r>
              <a:rPr lang="x-none" sz="1500" dirty="0" smtClean="0">
                <a:solidFill>
                  <a:srgbClr val="202122"/>
                </a:solidFill>
              </a:rPr>
              <a:t>oficio</a:t>
            </a:r>
            <a:r>
              <a:rPr lang="es-ES" sz="1500" dirty="0" smtClean="0">
                <a:solidFill>
                  <a:srgbClr val="202122"/>
                </a:solidFill>
              </a:rPr>
              <a:t>.</a:t>
            </a:r>
            <a:endParaRPr sz="1500" dirty="0">
              <a:solidFill>
                <a:srgbClr val="202122"/>
              </a:solidFill>
            </a:endParaRPr>
          </a:p>
        </p:txBody>
      </p:sp>
      <p:grpSp>
        <p:nvGrpSpPr>
          <p:cNvPr id="79" name="Google Shape;79;p14"/>
          <p:cNvGrpSpPr/>
          <p:nvPr/>
        </p:nvGrpSpPr>
        <p:grpSpPr>
          <a:xfrm>
            <a:off x="4090041" y="7044750"/>
            <a:ext cx="1457784" cy="2344189"/>
            <a:chOff x="3159104" y="6798000"/>
            <a:chExt cx="1457784" cy="2344189"/>
          </a:xfrm>
        </p:grpSpPr>
        <p:pic>
          <p:nvPicPr>
            <p:cNvPr id="80" name="Google Shape;80;p14"/>
            <p:cNvPicPr preferRelativeResize="0"/>
            <p:nvPr/>
          </p:nvPicPr>
          <p:blipFill rotWithShape="1">
            <a:blip r:embed="rId7">
              <a:alphaModFix/>
            </a:blip>
            <a:srcRect l="8644" t="6169" r="5599" b="2971"/>
            <a:stretch/>
          </p:blipFill>
          <p:spPr>
            <a:xfrm rot="5400000">
              <a:off x="2969996" y="6987108"/>
              <a:ext cx="1836000" cy="1457784"/>
            </a:xfrm>
            <a:prstGeom prst="rect">
              <a:avLst/>
            </a:prstGeom>
            <a:noFill/>
            <a:ln>
              <a:noFill/>
            </a:ln>
          </p:spPr>
        </p:pic>
        <p:sp>
          <p:nvSpPr>
            <p:cNvPr id="81" name="Google Shape;81;p14"/>
            <p:cNvSpPr/>
            <p:nvPr/>
          </p:nvSpPr>
          <p:spPr>
            <a:xfrm>
              <a:off x="3293988" y="8710189"/>
              <a:ext cx="1188000" cy="432000"/>
            </a:xfrm>
            <a:prstGeom prst="roundRect">
              <a:avLst>
                <a:gd name="adj" fmla="val 16667"/>
              </a:avLst>
            </a:prstGeom>
            <a:solidFill>
              <a:srgbClr val="FFFFFF">
                <a:alpha val="82330"/>
              </a:srgbClr>
            </a:solid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lang="es-ES" sz="1200" dirty="0" smtClean="0"/>
            </a:p>
            <a:p>
              <a:pPr marL="0" lvl="0" indent="0" algn="ctr" rtl="0">
                <a:spcBef>
                  <a:spcPts val="0"/>
                </a:spcBef>
                <a:spcAft>
                  <a:spcPts val="0"/>
                </a:spcAft>
                <a:buNone/>
              </a:pPr>
              <a:r>
                <a:rPr lang="x-none" sz="1200" dirty="0" smtClean="0"/>
                <a:t>Clasificación</a:t>
              </a:r>
              <a:endParaRPr lang="es-ES" sz="1200" dirty="0" smtClean="0"/>
            </a:p>
            <a:p>
              <a:pPr marL="0" lvl="0" indent="0" algn="ctr" rtl="0">
                <a:spcBef>
                  <a:spcPts val="0"/>
                </a:spcBef>
                <a:spcAft>
                  <a:spcPts val="0"/>
                </a:spcAft>
                <a:buNone/>
              </a:pPr>
              <a:r>
                <a:rPr lang="es-ES" sz="800" dirty="0" smtClean="0"/>
                <a:t>Visión Autónoma año 2 No 6-1996</a:t>
              </a:r>
              <a:endParaRPr sz="800" dirty="0"/>
            </a:p>
            <a:p>
              <a:pPr marL="0" lvl="0" indent="0" algn="ctr" rtl="0">
                <a:spcBef>
                  <a:spcPts val="0"/>
                </a:spcBef>
                <a:spcAft>
                  <a:spcPts val="0"/>
                </a:spcAft>
                <a:buNone/>
              </a:pPr>
              <a:endParaRPr sz="1200" dirty="0"/>
            </a:p>
          </p:txBody>
        </p:sp>
      </p:grpSp>
      <p:grpSp>
        <p:nvGrpSpPr>
          <p:cNvPr id="82" name="Google Shape;82;p14"/>
          <p:cNvGrpSpPr/>
          <p:nvPr/>
        </p:nvGrpSpPr>
        <p:grpSpPr>
          <a:xfrm>
            <a:off x="2228163" y="7044738"/>
            <a:ext cx="1404667" cy="2344202"/>
            <a:chOff x="2403475" y="7044738"/>
            <a:chExt cx="1404667" cy="2344202"/>
          </a:xfrm>
        </p:grpSpPr>
        <p:pic>
          <p:nvPicPr>
            <p:cNvPr id="83" name="Google Shape;83;p14"/>
            <p:cNvPicPr preferRelativeResize="0"/>
            <p:nvPr/>
          </p:nvPicPr>
          <p:blipFill>
            <a:blip r:embed="rId8">
              <a:alphaModFix/>
            </a:blip>
            <a:stretch>
              <a:fillRect/>
            </a:stretch>
          </p:blipFill>
          <p:spPr>
            <a:xfrm>
              <a:off x="2403475" y="7044738"/>
              <a:ext cx="1404667" cy="1835999"/>
            </a:xfrm>
            <a:prstGeom prst="rect">
              <a:avLst/>
            </a:prstGeom>
            <a:noFill/>
            <a:ln>
              <a:noFill/>
            </a:ln>
          </p:spPr>
        </p:pic>
        <p:sp>
          <p:nvSpPr>
            <p:cNvPr id="84" name="Google Shape;84;p14"/>
            <p:cNvSpPr/>
            <p:nvPr/>
          </p:nvSpPr>
          <p:spPr>
            <a:xfrm>
              <a:off x="2511800" y="8956939"/>
              <a:ext cx="1188000" cy="432000"/>
            </a:xfrm>
            <a:prstGeom prst="roundRect">
              <a:avLst>
                <a:gd name="adj" fmla="val 16667"/>
              </a:avLst>
            </a:prstGeom>
            <a:solidFill>
              <a:srgbClr val="FFFFFF">
                <a:alpha val="82330"/>
              </a:srgbClr>
            </a:solid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x-none" sz="1200"/>
                <a:t>Clasificación</a:t>
              </a:r>
              <a:endParaRPr sz="1200" dirty="0"/>
            </a:p>
            <a:p>
              <a:pPr marL="0" lvl="0" indent="0" algn="ctr" rtl="0">
                <a:spcBef>
                  <a:spcPts val="0"/>
                </a:spcBef>
                <a:spcAft>
                  <a:spcPts val="0"/>
                </a:spcAft>
                <a:buNone/>
              </a:pPr>
              <a:r>
                <a:rPr lang="x-none" sz="1200"/>
                <a:t>338.54/H493</a:t>
              </a:r>
              <a:endParaRPr sz="1200" dirty="0"/>
            </a:p>
          </p:txBody>
        </p:sp>
      </p:grpSp>
      <p:sp>
        <p:nvSpPr>
          <p:cNvPr id="4" name="3 CuadroTexto"/>
          <p:cNvSpPr txBox="1"/>
          <p:nvPr/>
        </p:nvSpPr>
        <p:spPr>
          <a:xfrm>
            <a:off x="2470001" y="4434568"/>
            <a:ext cx="1039998" cy="430887"/>
          </a:xfrm>
          <a:prstGeom prst="rect">
            <a:avLst/>
          </a:prstGeom>
          <a:noFill/>
        </p:spPr>
        <p:txBody>
          <a:bodyPr wrap="square" rtlCol="0">
            <a:spAutoFit/>
          </a:bodyPr>
          <a:lstStyle/>
          <a:p>
            <a:r>
              <a:rPr lang="es-ES" sz="1100" b="1" i="1" dirty="0" smtClean="0">
                <a:latin typeface="Times New Roman" pitchFamily="18" charset="0"/>
                <a:cs typeface="Times New Roman" pitchFamily="18" charset="0"/>
              </a:rPr>
              <a:t>Pedro, F Vargas. 1789</a:t>
            </a:r>
            <a:endParaRPr lang="es-ES" sz="1100" b="1" i="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5"/>
          <p:cNvPicPr preferRelativeResize="0"/>
          <p:nvPr/>
        </p:nvPicPr>
        <p:blipFill>
          <a:blip r:embed="rId3">
            <a:alphaModFix amt="30000"/>
          </a:blip>
          <a:stretch>
            <a:fillRect/>
          </a:stretch>
        </p:blipFill>
        <p:spPr>
          <a:xfrm>
            <a:off x="-1529978" y="0"/>
            <a:ext cx="13194378" cy="10044002"/>
          </a:xfrm>
          <a:prstGeom prst="rect">
            <a:avLst/>
          </a:prstGeom>
          <a:noFill/>
          <a:ln>
            <a:noFill/>
          </a:ln>
        </p:spPr>
      </p:pic>
      <p:sp>
        <p:nvSpPr>
          <p:cNvPr id="90" name="Google Shape;90;p15"/>
          <p:cNvSpPr txBox="1"/>
          <p:nvPr/>
        </p:nvSpPr>
        <p:spPr>
          <a:xfrm>
            <a:off x="270000" y="436200"/>
            <a:ext cx="7277400" cy="797400"/>
          </a:xfrm>
          <a:prstGeom prst="rect">
            <a:avLst/>
          </a:prstGeom>
          <a:noFill/>
          <a:ln>
            <a:noFill/>
          </a:ln>
        </p:spPr>
        <p:txBody>
          <a:bodyPr spcFirstLastPara="1" wrap="square" lIns="90000" tIns="0" rIns="90000" bIns="90000" anchor="t" anchorCtr="0">
            <a:spAutoFit/>
          </a:bodyPr>
          <a:lstStyle/>
          <a:p>
            <a:pPr marL="0" lvl="0" indent="0" algn="l" rtl="0">
              <a:lnSpc>
                <a:spcPct val="90000"/>
              </a:lnSpc>
              <a:spcBef>
                <a:spcPts val="0"/>
              </a:spcBef>
              <a:spcAft>
                <a:spcPts val="0"/>
              </a:spcAft>
              <a:buNone/>
            </a:pPr>
            <a:r>
              <a:rPr lang="x-none" sz="2100" b="1" i="1">
                <a:solidFill>
                  <a:srgbClr val="D8252C"/>
                </a:solidFill>
                <a:latin typeface="Times New Roman"/>
                <a:ea typeface="Times New Roman"/>
                <a:cs typeface="Times New Roman"/>
                <a:sym typeface="Times New Roman"/>
              </a:rPr>
              <a:t>4 de julio</a:t>
            </a:r>
            <a:endParaRPr sz="2100" b="1" i="1" dirty="0">
              <a:solidFill>
                <a:srgbClr val="D8252C"/>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x-none" sz="3000" b="1">
                <a:solidFill>
                  <a:srgbClr val="D8252C"/>
                </a:solidFill>
              </a:rPr>
              <a:t>E-books</a:t>
            </a:r>
            <a:endParaRPr sz="3000" b="1" dirty="0">
              <a:solidFill>
                <a:srgbClr val="D8252C"/>
              </a:solidFill>
            </a:endParaRPr>
          </a:p>
        </p:txBody>
      </p:sp>
      <p:sp>
        <p:nvSpPr>
          <p:cNvPr id="91" name="Google Shape;91;p15"/>
          <p:cNvSpPr txBox="1"/>
          <p:nvPr/>
        </p:nvSpPr>
        <p:spPr>
          <a:xfrm>
            <a:off x="270000" y="1097118"/>
            <a:ext cx="7277400" cy="5682138"/>
          </a:xfrm>
          <a:prstGeom prst="rect">
            <a:avLst/>
          </a:prstGeom>
          <a:noFill/>
          <a:ln>
            <a:noFill/>
          </a:ln>
        </p:spPr>
        <p:txBody>
          <a:bodyPr spcFirstLastPara="1" wrap="square" lIns="91425" tIns="90000" rIns="91425" bIns="91425" anchor="t" anchorCtr="0">
            <a:spAutoFit/>
          </a:bodyPr>
          <a:lstStyle/>
          <a:p>
            <a:r>
              <a:rPr lang="es-ES" dirty="0"/>
              <a:t>En la actualidad los múltiples avances tecnológicos durante </a:t>
            </a:r>
            <a:r>
              <a:rPr lang="es-ES" dirty="0" smtClean="0"/>
              <a:t>el </a:t>
            </a:r>
            <a:r>
              <a:rPr lang="es-ES" dirty="0"/>
              <a:t>trasegar histórico ha posibilitado transformar la cultura; los avances científicos e innovadores en los últimos 200 años, han moldeado nuestras costumbres más básicas, adaptándolas a las exigencias del presente y a los desafíos del futuro.</a:t>
            </a:r>
          </a:p>
          <a:p>
            <a:r>
              <a:rPr lang="es-ES" dirty="0"/>
              <a:t>La lectura </a:t>
            </a:r>
            <a:r>
              <a:rPr lang="es-ES" dirty="0" smtClean="0"/>
              <a:t>forma parte importante del </a:t>
            </a:r>
            <a:r>
              <a:rPr lang="es-ES" dirty="0"/>
              <a:t>desarrollo vital del ser </a:t>
            </a:r>
            <a:r>
              <a:rPr lang="es-ES" dirty="0" smtClean="0"/>
              <a:t>humano. Por ello </a:t>
            </a:r>
            <a:r>
              <a:rPr lang="es-ES" dirty="0"/>
              <a:t>múltiples personalidades en materia de software se tomaron la tarea de facilitar el acceso a los libros convirtiéndolos en un material inherente a la revolución </a:t>
            </a:r>
            <a:r>
              <a:rPr lang="es-ES" dirty="0" smtClean="0"/>
              <a:t>tecnológica. </a:t>
            </a:r>
            <a:r>
              <a:rPr lang="es-ES" dirty="0"/>
              <a:t>A</a:t>
            </a:r>
            <a:r>
              <a:rPr lang="es-ES" dirty="0" smtClean="0"/>
              <a:t> </a:t>
            </a:r>
            <a:r>
              <a:rPr lang="es-ES" dirty="0"/>
              <a:t>esta acción basada en una necesidad adaptativa se </a:t>
            </a:r>
            <a:r>
              <a:rPr lang="es-ES" dirty="0" smtClean="0"/>
              <a:t>le </a:t>
            </a:r>
            <a:r>
              <a:rPr lang="es-ES" dirty="0"/>
              <a:t>dio por nombre </a:t>
            </a:r>
            <a:r>
              <a:rPr lang="x-none" dirty="0"/>
              <a:t>E-books</a:t>
            </a:r>
            <a:r>
              <a:rPr lang="es-ES" dirty="0"/>
              <a:t> (Libros Electrónicos). </a:t>
            </a:r>
            <a:endParaRPr lang="es-ES" dirty="0" smtClean="0"/>
          </a:p>
          <a:p>
            <a:r>
              <a:rPr lang="x-none" dirty="0" smtClean="0"/>
              <a:t>Los </a:t>
            </a:r>
            <a:r>
              <a:rPr lang="x-none" dirty="0"/>
              <a:t>E-books aparecen como una opción atractiva, </a:t>
            </a:r>
            <a:r>
              <a:rPr lang="es-ES" dirty="0"/>
              <a:t>debido a su </a:t>
            </a:r>
            <a:r>
              <a:rPr lang="x-none" dirty="0"/>
              <a:t>accesibilidad, disponibilidad y cuidado del medio ambiente</a:t>
            </a:r>
            <a:r>
              <a:rPr lang="es-ES" dirty="0"/>
              <a:t>, </a:t>
            </a:r>
            <a:r>
              <a:rPr lang="es-ES" dirty="0" smtClean="0"/>
              <a:t>permitiendo a </a:t>
            </a:r>
            <a:r>
              <a:rPr lang="x-none" dirty="0" smtClean="0"/>
              <a:t>las personas</a:t>
            </a:r>
            <a:r>
              <a:rPr lang="es-ES" dirty="0" smtClean="0"/>
              <a:t>,</a:t>
            </a:r>
            <a:r>
              <a:rPr lang="x-none" dirty="0" smtClean="0"/>
              <a:t> </a:t>
            </a:r>
            <a:r>
              <a:rPr lang="x-none" dirty="0"/>
              <a:t>en su mayoría jóvenes,</a:t>
            </a:r>
            <a:r>
              <a:rPr lang="es-ES" dirty="0"/>
              <a:t> poder acceder</a:t>
            </a:r>
            <a:r>
              <a:rPr lang="x-none" dirty="0"/>
              <a:t> a la </a:t>
            </a:r>
            <a:r>
              <a:rPr lang="x-none" dirty="0" smtClean="0"/>
              <a:t>lectura</a:t>
            </a:r>
            <a:r>
              <a:rPr lang="es-ES" dirty="0" smtClean="0"/>
              <a:t>; de </a:t>
            </a:r>
            <a:r>
              <a:rPr lang="es-ES" dirty="0"/>
              <a:t>esa manera dentro de la base de datos </a:t>
            </a:r>
            <a:r>
              <a:rPr lang="x-none" dirty="0"/>
              <a:t>de la Biblioteca</a:t>
            </a:r>
            <a:r>
              <a:rPr lang="es-ES" dirty="0"/>
              <a:t>, se </a:t>
            </a:r>
            <a:r>
              <a:rPr lang="es-ES" dirty="0" smtClean="0"/>
              <a:t>puede </a:t>
            </a:r>
            <a:r>
              <a:rPr lang="es-ES" dirty="0"/>
              <a:t>acceder a multiplicidad de libros con centenares de autores, complementando un servicio que viene </a:t>
            </a:r>
            <a:r>
              <a:rPr lang="es-ES" dirty="0" smtClean="0"/>
              <a:t>en continua mejora y con perspectiva hacia el acceso abierto.</a:t>
            </a:r>
            <a:endParaRPr lang="es-ES" dirty="0"/>
          </a:p>
          <a:p>
            <a:r>
              <a:rPr lang="es-ES" dirty="0" smtClean="0"/>
              <a:t>La Biblioteca de la UNAULA </a:t>
            </a:r>
            <a:r>
              <a:rPr lang="es-ES" dirty="0"/>
              <a:t>en respuesta a los </a:t>
            </a:r>
            <a:r>
              <a:rPr lang="es-ES" dirty="0" smtClean="0"/>
              <a:t>desafíos </a:t>
            </a:r>
            <a:r>
              <a:rPr lang="es-ES" dirty="0"/>
              <a:t>actuales, presenta: </a:t>
            </a:r>
          </a:p>
          <a:p>
            <a:pPr>
              <a:spcBef>
                <a:spcPts val="1000"/>
              </a:spcBef>
              <a:spcAft>
                <a:spcPts val="1000"/>
              </a:spcAft>
            </a:pPr>
            <a:r>
              <a:rPr lang="x-none" sz="1500" b="1" dirty="0" smtClean="0">
                <a:solidFill>
                  <a:srgbClr val="202122"/>
                </a:solidFill>
              </a:rPr>
              <a:t>ALFIN</a:t>
            </a:r>
            <a:r>
              <a:rPr lang="x-none" sz="1500" dirty="0" smtClean="0">
                <a:solidFill>
                  <a:srgbClr val="202122"/>
                </a:solidFill>
              </a:rPr>
              <a:t>:</a:t>
            </a:r>
            <a:r>
              <a:rPr lang="es-ES" sz="1500" dirty="0" smtClean="0">
                <a:solidFill>
                  <a:srgbClr val="202122"/>
                </a:solidFill>
              </a:rPr>
              <a:t> </a:t>
            </a:r>
            <a:r>
              <a:rPr lang="es-ES" dirty="0" smtClean="0"/>
              <a:t>Perteneciente </a:t>
            </a:r>
            <a:r>
              <a:rPr lang="es-ES" dirty="0"/>
              <a:t>a uno de los engranajes de la página principal de </a:t>
            </a:r>
            <a:r>
              <a:rPr lang="es-ES" dirty="0" smtClean="0"/>
              <a:t>la Biblioteca, </a:t>
            </a:r>
            <a:r>
              <a:rPr lang="es-ES" dirty="0"/>
              <a:t>dentro de la pestaña de </a:t>
            </a:r>
            <a:r>
              <a:rPr lang="es-ES" b="1" i="1" dirty="0"/>
              <a:t>SERVICIOS</a:t>
            </a:r>
            <a:r>
              <a:rPr lang="es-ES" dirty="0"/>
              <a:t> se observará un hipervínculo encargado de la formación de usuarios, para </a:t>
            </a:r>
            <a:r>
              <a:rPr lang="es-ES" dirty="0" smtClean="0"/>
              <a:t>permitir el acceso a recursos físicos y digitales</a:t>
            </a:r>
            <a:r>
              <a:rPr lang="es-ES" dirty="0"/>
              <a:t>,</a:t>
            </a:r>
            <a:r>
              <a:rPr lang="es-ES" dirty="0" smtClean="0"/>
              <a:t> </a:t>
            </a:r>
            <a:r>
              <a:rPr lang="es-ES" dirty="0"/>
              <a:t>donde por medio de un tutorial detallado dividido en 2 niveles que abordan de manera rápida, concisa y didáctica el acceso a la p</a:t>
            </a:r>
            <a:r>
              <a:rPr lang="x-none" dirty="0"/>
              <a:t>lataforma digital</a:t>
            </a:r>
            <a:r>
              <a:rPr lang="es-ES" dirty="0" smtClean="0"/>
              <a:t>,</a:t>
            </a:r>
            <a:r>
              <a:rPr lang="x-none" dirty="0" smtClean="0"/>
              <a:t> </a:t>
            </a:r>
            <a:r>
              <a:rPr lang="x-none" dirty="0"/>
              <a:t>encontrarás toda la información que necesites sobre las Bases de Dato</a:t>
            </a:r>
            <a:r>
              <a:rPr lang="es-ES" dirty="0"/>
              <a:t>s</a:t>
            </a:r>
            <a:r>
              <a:rPr lang="es-ES" dirty="0" smtClean="0"/>
              <a:t>, repositorios, </a:t>
            </a:r>
            <a:r>
              <a:rPr lang="es-ES" dirty="0"/>
              <a:t>catálogos y </a:t>
            </a:r>
            <a:r>
              <a:rPr lang="x-none" dirty="0"/>
              <a:t>E-books que la universidad tiene para ti.</a:t>
            </a:r>
            <a:endParaRPr lang="es-ES" dirty="0"/>
          </a:p>
          <a:p>
            <a:pPr marL="0" lvl="0" indent="0" algn="l" rtl="0">
              <a:lnSpc>
                <a:spcPct val="100000"/>
              </a:lnSpc>
              <a:spcBef>
                <a:spcPts val="1000"/>
              </a:spcBef>
              <a:spcAft>
                <a:spcPts val="1000"/>
              </a:spcAft>
              <a:buNone/>
            </a:pPr>
            <a:endParaRPr sz="1500" dirty="0">
              <a:solidFill>
                <a:srgbClr val="202122"/>
              </a:solidFill>
            </a:endParaRPr>
          </a:p>
        </p:txBody>
      </p:sp>
      <p:sp>
        <p:nvSpPr>
          <p:cNvPr id="92" name="Google Shape;92;p15"/>
          <p:cNvSpPr/>
          <p:nvPr/>
        </p:nvSpPr>
        <p:spPr>
          <a:xfrm>
            <a:off x="270000" y="324000"/>
            <a:ext cx="7277400" cy="36000"/>
          </a:xfrm>
          <a:prstGeom prst="rect">
            <a:avLst/>
          </a:prstGeom>
          <a:solidFill>
            <a:srgbClr val="D82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15"/>
          <p:cNvSpPr txBox="1"/>
          <p:nvPr/>
        </p:nvSpPr>
        <p:spPr>
          <a:xfrm>
            <a:off x="6195900" y="93000"/>
            <a:ext cx="1351500" cy="231000"/>
          </a:xfrm>
          <a:prstGeom prst="rect">
            <a:avLst/>
          </a:prstGeom>
          <a:noFill/>
          <a:ln>
            <a:noFill/>
          </a:ln>
        </p:spPr>
        <p:txBody>
          <a:bodyPr spcFirstLastPara="1" wrap="square" lIns="0" tIns="0" rIns="108000" bIns="0" anchor="t" anchorCtr="0">
            <a:spAutoFit/>
          </a:bodyPr>
          <a:lstStyle/>
          <a:p>
            <a:pPr marL="0" lvl="0" indent="0" algn="r" rtl="0">
              <a:spcBef>
                <a:spcPts val="0"/>
              </a:spcBef>
              <a:spcAft>
                <a:spcPts val="0"/>
              </a:spcAft>
              <a:buNone/>
            </a:pPr>
            <a:r>
              <a:rPr lang="x-none" sz="1500" b="1">
                <a:solidFill>
                  <a:srgbClr val="D8252C"/>
                </a:solidFill>
              </a:rPr>
              <a:t>Boletín Julio</a:t>
            </a:r>
            <a:endParaRPr sz="1500" b="1" dirty="0">
              <a:solidFill>
                <a:srgbClr val="D8252C"/>
              </a:solidFill>
            </a:endParaRPr>
          </a:p>
        </p:txBody>
      </p:sp>
      <p:sp>
        <p:nvSpPr>
          <p:cNvPr id="94" name="Google Shape;94;p15"/>
          <p:cNvSpPr/>
          <p:nvPr/>
        </p:nvSpPr>
        <p:spPr>
          <a:xfrm>
            <a:off x="270000" y="9599400"/>
            <a:ext cx="7277400" cy="216000"/>
          </a:xfrm>
          <a:prstGeom prst="rect">
            <a:avLst/>
          </a:prstGeom>
          <a:solidFill>
            <a:srgbClr val="D8252C"/>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x-none" sz="1200">
                <a:solidFill>
                  <a:schemeClr val="lt1"/>
                </a:solidFill>
              </a:rPr>
              <a:t>Julio 2022 Biblioteca</a:t>
            </a:r>
            <a:endParaRPr sz="1200" dirty="0">
              <a:solidFill>
                <a:schemeClr val="lt1"/>
              </a:solidFill>
            </a:endParaRPr>
          </a:p>
        </p:txBody>
      </p:sp>
      <p:pic>
        <p:nvPicPr>
          <p:cNvPr id="95" name="Google Shape;95;p15"/>
          <p:cNvPicPr preferRelativeResize="0"/>
          <p:nvPr/>
        </p:nvPicPr>
        <p:blipFill>
          <a:blip r:embed="rId4">
            <a:alphaModFix/>
          </a:blip>
          <a:stretch>
            <a:fillRect/>
          </a:stretch>
        </p:blipFill>
        <p:spPr>
          <a:xfrm>
            <a:off x="270000" y="6060300"/>
            <a:ext cx="3167151" cy="3167151"/>
          </a:xfrm>
          <a:prstGeom prst="rect">
            <a:avLst/>
          </a:prstGeom>
          <a:noFill/>
          <a:ln>
            <a:noFill/>
          </a:ln>
        </p:spPr>
      </p:pic>
      <p:sp>
        <p:nvSpPr>
          <p:cNvPr id="96" name="Google Shape;96;p15">
            <a:hlinkClick r:id="rId5"/>
          </p:cNvPr>
          <p:cNvSpPr txBox="1"/>
          <p:nvPr/>
        </p:nvSpPr>
        <p:spPr>
          <a:xfrm>
            <a:off x="4327200" y="6060300"/>
            <a:ext cx="23016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x-none" sz="2100" b="1">
                <a:solidFill>
                  <a:srgbClr val="D8252C"/>
                </a:solidFill>
              </a:rPr>
              <a:t>Bases de datos Biblioteca</a:t>
            </a:r>
            <a:endParaRPr sz="2100" b="1" dirty="0">
              <a:solidFill>
                <a:srgbClr val="D8252C"/>
              </a:solidFill>
            </a:endParaRPr>
          </a:p>
        </p:txBody>
      </p:sp>
      <p:pic>
        <p:nvPicPr>
          <p:cNvPr id="97" name="Google Shape;97;p15">
            <a:hlinkClick r:id="rId6"/>
          </p:cNvPr>
          <p:cNvPicPr preferRelativeResize="0"/>
          <p:nvPr/>
        </p:nvPicPr>
        <p:blipFill>
          <a:blip r:embed="rId7">
            <a:alphaModFix/>
          </a:blip>
          <a:stretch>
            <a:fillRect/>
          </a:stretch>
        </p:blipFill>
        <p:spPr>
          <a:xfrm>
            <a:off x="4196876" y="7762576"/>
            <a:ext cx="2562225" cy="428625"/>
          </a:xfrm>
          <a:prstGeom prst="rect">
            <a:avLst/>
          </a:prstGeom>
          <a:noFill/>
          <a:ln>
            <a:noFill/>
          </a:ln>
        </p:spPr>
      </p:pic>
      <p:pic>
        <p:nvPicPr>
          <p:cNvPr id="98" name="Google Shape;98;p15">
            <a:hlinkClick r:id="rId8"/>
          </p:cNvPr>
          <p:cNvPicPr preferRelativeResize="0"/>
          <p:nvPr/>
        </p:nvPicPr>
        <p:blipFill>
          <a:blip r:embed="rId9">
            <a:alphaModFix/>
          </a:blip>
          <a:stretch>
            <a:fillRect/>
          </a:stretch>
        </p:blipFill>
        <p:spPr>
          <a:xfrm>
            <a:off x="4680438" y="8343601"/>
            <a:ext cx="1595077" cy="1080000"/>
          </a:xfrm>
          <a:prstGeom prst="rect">
            <a:avLst/>
          </a:prstGeom>
          <a:noFill/>
          <a:ln>
            <a:noFill/>
          </a:ln>
        </p:spPr>
      </p:pic>
      <p:pic>
        <p:nvPicPr>
          <p:cNvPr id="99" name="Google Shape;99;p15">
            <a:hlinkClick r:id="rId10"/>
          </p:cNvPr>
          <p:cNvPicPr preferRelativeResize="0"/>
          <p:nvPr/>
        </p:nvPicPr>
        <p:blipFill>
          <a:blip r:embed="rId11">
            <a:alphaModFix/>
          </a:blip>
          <a:stretch>
            <a:fillRect/>
          </a:stretch>
        </p:blipFill>
        <p:spPr>
          <a:xfrm>
            <a:off x="4244501" y="7010088"/>
            <a:ext cx="2466975" cy="600075"/>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6"/>
          <p:cNvPicPr preferRelativeResize="0"/>
          <p:nvPr/>
        </p:nvPicPr>
        <p:blipFill>
          <a:blip r:embed="rId3">
            <a:alphaModFix amt="31000"/>
          </a:blip>
          <a:stretch>
            <a:fillRect/>
          </a:stretch>
        </p:blipFill>
        <p:spPr>
          <a:xfrm>
            <a:off x="-120625" y="-1092250"/>
            <a:ext cx="8245851" cy="12380902"/>
          </a:xfrm>
          <a:prstGeom prst="rect">
            <a:avLst/>
          </a:prstGeom>
          <a:noFill/>
          <a:ln>
            <a:noFill/>
          </a:ln>
        </p:spPr>
      </p:pic>
      <p:sp>
        <p:nvSpPr>
          <p:cNvPr id="105" name="Google Shape;105;p16"/>
          <p:cNvSpPr txBox="1"/>
          <p:nvPr/>
        </p:nvSpPr>
        <p:spPr>
          <a:xfrm>
            <a:off x="270000" y="1276400"/>
            <a:ext cx="5144400" cy="2558206"/>
          </a:xfrm>
          <a:prstGeom prst="rect">
            <a:avLst/>
          </a:prstGeom>
          <a:noFill/>
          <a:ln>
            <a:noFill/>
          </a:ln>
        </p:spPr>
        <p:txBody>
          <a:bodyPr spcFirstLastPara="1" wrap="square" lIns="91425" tIns="90000" rIns="91425" bIns="91425" anchor="t" anchorCtr="0">
            <a:spAutoFit/>
          </a:bodyPr>
          <a:lstStyle/>
          <a:p>
            <a:pPr>
              <a:spcBef>
                <a:spcPts val="1000"/>
              </a:spcBef>
              <a:spcAft>
                <a:spcPts val="1000"/>
              </a:spcAft>
            </a:pPr>
            <a:r>
              <a:rPr lang="x-none" sz="1200" dirty="0"/>
              <a:t>El 25 de julio de 1992 fue el día elegido en el calendario para conmemorar la lucha contra el racismo y el patriarcado. Celebrar el día de la mujer afro descendiente es un doble conjuro contra siglos de marginación</a:t>
            </a:r>
            <a:r>
              <a:rPr lang="es-ES" sz="1200" dirty="0"/>
              <a:t>, esclavitud y </a:t>
            </a:r>
            <a:r>
              <a:rPr lang="x-none" sz="1200" dirty="0"/>
              <a:t>exclusión</a:t>
            </a:r>
            <a:r>
              <a:rPr lang="es-ES" sz="1200" dirty="0"/>
              <a:t>,</a:t>
            </a:r>
            <a:r>
              <a:rPr lang="x-none" sz="1200" dirty="0"/>
              <a:t> bajo la cual se ha mantenido a la población femenin</a:t>
            </a:r>
            <a:r>
              <a:rPr lang="es-ES" sz="1200" dirty="0"/>
              <a:t>a, </a:t>
            </a:r>
            <a:r>
              <a:rPr lang="x-none" sz="1200" dirty="0"/>
              <a:t> en especial a la que por </a:t>
            </a:r>
            <a:r>
              <a:rPr lang="es-ES" sz="1200" dirty="0"/>
              <a:t>su </a:t>
            </a:r>
            <a:r>
              <a:rPr lang="x-none" sz="1200" dirty="0"/>
              <a:t>color de piel </a:t>
            </a:r>
            <a:r>
              <a:rPr lang="x-none" sz="1200" dirty="0" smtClean="0"/>
              <a:t>hered</a:t>
            </a:r>
            <a:r>
              <a:rPr lang="es-ES" sz="1200" dirty="0"/>
              <a:t>ó</a:t>
            </a:r>
            <a:r>
              <a:rPr lang="x-none" sz="1200" dirty="0" smtClean="0"/>
              <a:t>. </a:t>
            </a:r>
            <a:r>
              <a:rPr lang="es-ES" sz="1200" dirty="0"/>
              <a:t>Tal fecha es </a:t>
            </a:r>
            <a:r>
              <a:rPr lang="x-none" sz="1200" dirty="0"/>
              <a:t>motivo para </a:t>
            </a:r>
            <a:r>
              <a:rPr lang="es-ES" sz="1200" dirty="0"/>
              <a:t>recordar y </a:t>
            </a:r>
            <a:r>
              <a:rPr lang="x-none" sz="1200" dirty="0"/>
              <a:t>reivindicar a </a:t>
            </a:r>
            <a:r>
              <a:rPr lang="es-ES" sz="1200" dirty="0"/>
              <a:t>todas las </a:t>
            </a:r>
            <a:r>
              <a:rPr lang="x-none" sz="1200" dirty="0"/>
              <a:t>mujeres afro que hicieron de su vida una leyenda</a:t>
            </a:r>
            <a:r>
              <a:rPr lang="es-ES" sz="1200" dirty="0"/>
              <a:t>,</a:t>
            </a:r>
            <a:r>
              <a:rPr lang="x-none" sz="1200" dirty="0"/>
              <a:t> ya sea por su desempeño dentro de las bellas artes o por su inagotable participación dentro de las contiendas políticas y las luchas sociales.</a:t>
            </a:r>
            <a:endParaRPr lang="es-ES" sz="1200" dirty="0"/>
          </a:p>
          <a:p>
            <a:pPr marL="0" lvl="0" indent="0" algn="l" rtl="0">
              <a:lnSpc>
                <a:spcPct val="100000"/>
              </a:lnSpc>
              <a:spcBef>
                <a:spcPts val="1000"/>
              </a:spcBef>
              <a:spcAft>
                <a:spcPts val="1000"/>
              </a:spcAft>
              <a:buNone/>
            </a:pPr>
            <a:endParaRPr sz="1300" dirty="0"/>
          </a:p>
        </p:txBody>
      </p:sp>
      <p:pic>
        <p:nvPicPr>
          <p:cNvPr id="106" name="Google Shape;106;p16"/>
          <p:cNvPicPr preferRelativeResize="0"/>
          <p:nvPr/>
        </p:nvPicPr>
        <p:blipFill>
          <a:blip r:embed="rId4">
            <a:alphaModFix/>
          </a:blip>
          <a:stretch>
            <a:fillRect/>
          </a:stretch>
        </p:blipFill>
        <p:spPr>
          <a:xfrm>
            <a:off x="498600" y="7137078"/>
            <a:ext cx="1248480" cy="1836000"/>
          </a:xfrm>
          <a:prstGeom prst="rect">
            <a:avLst/>
          </a:prstGeom>
          <a:noFill/>
          <a:ln>
            <a:noFill/>
          </a:ln>
        </p:spPr>
      </p:pic>
      <p:pic>
        <p:nvPicPr>
          <p:cNvPr id="107" name="Google Shape;107;p16"/>
          <p:cNvPicPr preferRelativeResize="0"/>
          <p:nvPr/>
        </p:nvPicPr>
        <p:blipFill>
          <a:blip r:embed="rId5">
            <a:alphaModFix/>
          </a:blip>
          <a:stretch>
            <a:fillRect/>
          </a:stretch>
        </p:blipFill>
        <p:spPr>
          <a:xfrm>
            <a:off x="4020645" y="7137078"/>
            <a:ext cx="1182384" cy="1836000"/>
          </a:xfrm>
          <a:prstGeom prst="rect">
            <a:avLst/>
          </a:prstGeom>
          <a:noFill/>
          <a:ln>
            <a:noFill/>
          </a:ln>
        </p:spPr>
      </p:pic>
      <p:sp>
        <p:nvSpPr>
          <p:cNvPr id="108" name="Google Shape;108;p16"/>
          <p:cNvSpPr/>
          <p:nvPr/>
        </p:nvSpPr>
        <p:spPr>
          <a:xfrm>
            <a:off x="528838" y="9026189"/>
            <a:ext cx="1188000" cy="432000"/>
          </a:xfrm>
          <a:prstGeom prst="roundRect">
            <a:avLst>
              <a:gd name="adj" fmla="val 16667"/>
            </a:avLst>
          </a:prstGeom>
          <a:solidFill>
            <a:srgbClr val="FFFFFF">
              <a:alpha val="82330"/>
            </a:srgbClr>
          </a:solid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x-none" sz="1200" dirty="0"/>
              <a:t>Clasificación</a:t>
            </a:r>
            <a:endParaRPr sz="1200" dirty="0"/>
          </a:p>
          <a:p>
            <a:pPr marL="0" lvl="0" indent="0" algn="ctr" rtl="0">
              <a:spcBef>
                <a:spcPts val="0"/>
              </a:spcBef>
              <a:spcAft>
                <a:spcPts val="0"/>
              </a:spcAft>
              <a:buNone/>
            </a:pPr>
            <a:r>
              <a:rPr lang="x-none" sz="1200" dirty="0"/>
              <a:t>305.89861/A258</a:t>
            </a:r>
            <a:endParaRPr sz="1200" dirty="0"/>
          </a:p>
        </p:txBody>
      </p:sp>
      <p:sp>
        <p:nvSpPr>
          <p:cNvPr id="109" name="Google Shape;109;p16"/>
          <p:cNvSpPr/>
          <p:nvPr/>
        </p:nvSpPr>
        <p:spPr>
          <a:xfrm>
            <a:off x="2228868" y="9041519"/>
            <a:ext cx="1188000" cy="432000"/>
          </a:xfrm>
          <a:prstGeom prst="roundRect">
            <a:avLst>
              <a:gd name="adj" fmla="val 16667"/>
            </a:avLst>
          </a:prstGeom>
          <a:solidFill>
            <a:srgbClr val="FFFFFF">
              <a:alpha val="82330"/>
            </a:srgbClr>
          </a:solid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x-none" sz="1200" dirty="0"/>
              <a:t>Clasificación</a:t>
            </a:r>
            <a:endParaRPr sz="1200" dirty="0"/>
          </a:p>
          <a:p>
            <a:pPr marL="0" lvl="0" indent="0" algn="ctr" rtl="0">
              <a:spcBef>
                <a:spcPts val="0"/>
              </a:spcBef>
              <a:spcAft>
                <a:spcPts val="0"/>
              </a:spcAft>
              <a:buNone/>
            </a:pPr>
            <a:r>
              <a:rPr lang="x-none" sz="1200" dirty="0"/>
              <a:t>813/M878b</a:t>
            </a:r>
            <a:endParaRPr sz="1200" dirty="0"/>
          </a:p>
        </p:txBody>
      </p:sp>
      <p:sp>
        <p:nvSpPr>
          <p:cNvPr id="110" name="Google Shape;110;p16"/>
          <p:cNvSpPr/>
          <p:nvPr/>
        </p:nvSpPr>
        <p:spPr>
          <a:xfrm>
            <a:off x="4033222" y="9045760"/>
            <a:ext cx="1188000" cy="432000"/>
          </a:xfrm>
          <a:prstGeom prst="roundRect">
            <a:avLst>
              <a:gd name="adj" fmla="val 16667"/>
            </a:avLst>
          </a:prstGeom>
          <a:solidFill>
            <a:srgbClr val="FFFFFF">
              <a:alpha val="82330"/>
            </a:srgbClr>
          </a:solid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x-none" sz="1200" dirty="0"/>
              <a:t>Clasificación</a:t>
            </a:r>
            <a:endParaRPr sz="1200" dirty="0"/>
          </a:p>
          <a:p>
            <a:pPr marL="0" lvl="0" indent="0" algn="ctr" rtl="0">
              <a:spcBef>
                <a:spcPts val="0"/>
              </a:spcBef>
              <a:spcAft>
                <a:spcPts val="0"/>
              </a:spcAft>
              <a:buNone/>
            </a:pPr>
            <a:r>
              <a:rPr lang="x-none" sz="1200" dirty="0"/>
              <a:t>305.8/H632</a:t>
            </a:r>
            <a:endParaRPr sz="1200" dirty="0"/>
          </a:p>
        </p:txBody>
      </p:sp>
      <p:pic>
        <p:nvPicPr>
          <p:cNvPr id="111" name="Google Shape;111;p16"/>
          <p:cNvPicPr preferRelativeResize="0"/>
          <p:nvPr/>
        </p:nvPicPr>
        <p:blipFill>
          <a:blip r:embed="rId6">
            <a:alphaModFix/>
          </a:blip>
          <a:stretch>
            <a:fillRect/>
          </a:stretch>
        </p:blipFill>
        <p:spPr>
          <a:xfrm>
            <a:off x="5624400" y="1136700"/>
            <a:ext cx="1973999" cy="3105100"/>
          </a:xfrm>
          <a:prstGeom prst="rect">
            <a:avLst/>
          </a:prstGeom>
          <a:noFill/>
          <a:ln>
            <a:noFill/>
          </a:ln>
        </p:spPr>
      </p:pic>
      <p:sp>
        <p:nvSpPr>
          <p:cNvPr id="112" name="Google Shape;112;p16"/>
          <p:cNvSpPr txBox="1"/>
          <p:nvPr/>
        </p:nvSpPr>
        <p:spPr>
          <a:xfrm>
            <a:off x="249288" y="3542643"/>
            <a:ext cx="6518112" cy="3466147"/>
          </a:xfrm>
          <a:prstGeom prst="rect">
            <a:avLst/>
          </a:prstGeom>
          <a:noFill/>
          <a:ln>
            <a:noFill/>
          </a:ln>
        </p:spPr>
        <p:txBody>
          <a:bodyPr spcFirstLastPara="1" wrap="square" lIns="91425" tIns="90000" rIns="91425" bIns="91425" anchor="t" anchorCtr="0">
            <a:spAutoFit/>
          </a:bodyPr>
          <a:lstStyle/>
          <a:p>
            <a:r>
              <a:rPr lang="x-none" sz="1200" dirty="0"/>
              <a:t>Figuras como Malone Jones </a:t>
            </a:r>
            <a:r>
              <a:rPr lang="x-none" sz="1200" dirty="0" smtClean="0"/>
              <a:t>que </a:t>
            </a:r>
            <a:r>
              <a:rPr lang="x-none" sz="1200" dirty="0"/>
              <a:t>desafiaron </a:t>
            </a:r>
            <a:br>
              <a:rPr lang="x-none" sz="1200" dirty="0"/>
            </a:br>
            <a:r>
              <a:rPr lang="x-none" sz="1200" dirty="0"/>
              <a:t>el absurdo sistema y pusieron el orden, defendiendo los derechos </a:t>
            </a:r>
            <a:br>
              <a:rPr lang="x-none" sz="1200" dirty="0"/>
            </a:br>
            <a:r>
              <a:rPr lang="x-none" sz="1200" dirty="0"/>
              <a:t>civiles</a:t>
            </a:r>
            <a:r>
              <a:rPr lang="es-ES" sz="1200" dirty="0"/>
              <a:t> dentro del</a:t>
            </a:r>
            <a:r>
              <a:rPr lang="x-none" sz="1200" dirty="0"/>
              <a:t> territorio </a:t>
            </a:r>
            <a:r>
              <a:rPr lang="x-none" sz="1200" dirty="0" smtClean="0"/>
              <a:t>estadounidense.</a:t>
            </a:r>
            <a:r>
              <a:rPr lang="es-ES" sz="1200" dirty="0" smtClean="0"/>
              <a:t> Malone </a:t>
            </a:r>
            <a:r>
              <a:rPr lang="x-none" sz="1200" dirty="0" smtClean="0"/>
              <a:t>enfrentó </a:t>
            </a:r>
            <a:r>
              <a:rPr lang="x-none" sz="1200" dirty="0"/>
              <a:t>la </a:t>
            </a:r>
            <a:br>
              <a:rPr lang="x-none" sz="1200" dirty="0"/>
            </a:br>
            <a:r>
              <a:rPr lang="x-none" sz="1200" dirty="0" smtClean="0"/>
              <a:t>segregación</a:t>
            </a:r>
            <a:r>
              <a:rPr lang="es-ES" sz="1200" dirty="0" smtClean="0"/>
              <a:t>,</a:t>
            </a:r>
            <a:r>
              <a:rPr lang="x-none" sz="1200" dirty="0" smtClean="0"/>
              <a:t> </a:t>
            </a:r>
            <a:r>
              <a:rPr lang="x-none" sz="1200" dirty="0"/>
              <a:t>siendo la primera mujer negra en </a:t>
            </a:r>
            <a:br>
              <a:rPr lang="x-none" sz="1200" dirty="0"/>
            </a:br>
            <a:r>
              <a:rPr lang="x-none" sz="1200" dirty="0"/>
              <a:t>graduarse de una universidad en los Estados Unidos</a:t>
            </a:r>
            <a:r>
              <a:rPr lang="x-none" sz="1200" dirty="0" smtClean="0"/>
              <a:t>. </a:t>
            </a:r>
            <a:r>
              <a:rPr lang="x-none" sz="1200" dirty="0"/>
              <a:t>En la América </a:t>
            </a:r>
            <a:r>
              <a:rPr lang="es-ES" sz="1200" dirty="0" smtClean="0"/>
              <a:t>h</a:t>
            </a:r>
            <a:r>
              <a:rPr lang="x-none" sz="1200" dirty="0" smtClean="0"/>
              <a:t>ispana </a:t>
            </a:r>
            <a:r>
              <a:rPr lang="x-none" sz="1200" dirty="0"/>
              <a:t>heredera de la pena negra que llegó desde África, brotaron retoños y quejas en la garganta de artistas como: Celia Cruz </a:t>
            </a:r>
            <a:r>
              <a:rPr lang="x-none" sz="1200" i="1" dirty="0"/>
              <a:t>La reina de la salsa</a:t>
            </a:r>
            <a:r>
              <a:rPr lang="x-none" sz="1200" dirty="0"/>
              <a:t>, la estrella que puso a bailar a todo el mundo los ritmos afro caribeños</a:t>
            </a:r>
            <a:r>
              <a:rPr lang="es-ES" sz="1200" dirty="0"/>
              <a:t>;</a:t>
            </a:r>
            <a:r>
              <a:rPr lang="x-none" sz="1200" dirty="0"/>
              <a:t> Petrona Martínez cantautora colombiana reconocida internacionalmente por su interpretación en el género Bullerengue, un género que recoge el sabor y la nostalgia de las raíces </a:t>
            </a:r>
            <a:r>
              <a:rPr lang="es-ES" sz="1200" dirty="0"/>
              <a:t>africanas.</a:t>
            </a:r>
          </a:p>
          <a:p>
            <a:r>
              <a:rPr lang="x-none" sz="1200" dirty="0"/>
              <a:t>La lista es extensa e </a:t>
            </a:r>
            <a:r>
              <a:rPr lang="es-ES" sz="1200" dirty="0" smtClean="0"/>
              <a:t>interminable</a:t>
            </a:r>
            <a:r>
              <a:rPr lang="x-none" sz="1200" dirty="0" smtClean="0"/>
              <a:t>, </a:t>
            </a:r>
            <a:r>
              <a:rPr lang="x-none" sz="1200" dirty="0"/>
              <a:t>pues son tantas</a:t>
            </a:r>
            <a:r>
              <a:rPr lang="es-ES" sz="1200" dirty="0"/>
              <a:t> y </a:t>
            </a:r>
            <a:r>
              <a:rPr lang="x-none" sz="1200" dirty="0"/>
              <a:t>polifacéticas</a:t>
            </a:r>
            <a:r>
              <a:rPr lang="es-ES" sz="1200" dirty="0"/>
              <a:t> las </a:t>
            </a:r>
            <a:r>
              <a:rPr lang="x-none" sz="1200" dirty="0"/>
              <a:t>mujeres que hoy celebra</a:t>
            </a:r>
            <a:r>
              <a:rPr lang="es-ES" sz="1200" dirty="0" smtClean="0"/>
              <a:t>n</a:t>
            </a:r>
            <a:r>
              <a:rPr lang="es-ES" sz="1200" dirty="0"/>
              <a:t> </a:t>
            </a:r>
            <a:r>
              <a:rPr lang="es-ES" sz="1200" dirty="0" smtClean="0"/>
              <a:t>y solo </a:t>
            </a:r>
            <a:r>
              <a:rPr lang="es-ES" sz="1200" dirty="0"/>
              <a:t>buscaban </a:t>
            </a:r>
            <a:r>
              <a:rPr lang="es-ES" sz="1200" i="1" dirty="0"/>
              <a:t>dignidad</a:t>
            </a:r>
            <a:r>
              <a:rPr lang="x-none" sz="1200" dirty="0" smtClean="0"/>
              <a:t>.</a:t>
            </a:r>
            <a:r>
              <a:rPr lang="es-ES" sz="1200" dirty="0" smtClean="0"/>
              <a:t> Desde</a:t>
            </a:r>
            <a:r>
              <a:rPr lang="x-none" sz="1200" dirty="0" smtClean="0"/>
              <a:t> </a:t>
            </a:r>
            <a:r>
              <a:rPr lang="es-ES" sz="1200" dirty="0" smtClean="0"/>
              <a:t>l</a:t>
            </a:r>
            <a:r>
              <a:rPr lang="x-none" sz="1200" dirty="0" smtClean="0"/>
              <a:t>as </a:t>
            </a:r>
            <a:r>
              <a:rPr lang="x-none" sz="1200" dirty="0"/>
              <a:t>negras anónimas que parieron hijos para la guerra, </a:t>
            </a:r>
            <a:r>
              <a:rPr lang="x-none" sz="1200" dirty="0" smtClean="0"/>
              <a:t>hasta </a:t>
            </a:r>
            <a:r>
              <a:rPr lang="x-none" sz="1200" dirty="0"/>
              <a:t>las cantadoras de </a:t>
            </a:r>
            <a:r>
              <a:rPr lang="x-none" sz="1200" dirty="0" smtClean="0"/>
              <a:t>Pog</a:t>
            </a:r>
            <a:r>
              <a:rPr lang="es-ES" sz="1200" dirty="0" smtClean="0"/>
              <a:t>u</a:t>
            </a:r>
            <a:r>
              <a:rPr lang="x-none" sz="1200" dirty="0" smtClean="0"/>
              <a:t>e</a:t>
            </a:r>
            <a:r>
              <a:rPr lang="x-none" sz="1200" dirty="0"/>
              <a:t>, que </a:t>
            </a:r>
            <a:r>
              <a:rPr lang="es-ES" sz="1200" dirty="0"/>
              <a:t>por medio de sus alabaos expresan </a:t>
            </a:r>
            <a:r>
              <a:rPr lang="x-none" sz="1200" dirty="0"/>
              <a:t>sollozos por las víctimas de </a:t>
            </a:r>
            <a:r>
              <a:rPr lang="es-ES" sz="1200" dirty="0"/>
              <a:t>la masacre de </a:t>
            </a:r>
            <a:r>
              <a:rPr lang="x-none" sz="1200" dirty="0"/>
              <a:t>Bojayá.</a:t>
            </a:r>
            <a:endParaRPr lang="es-ES" sz="1200" dirty="0"/>
          </a:p>
          <a:p>
            <a:r>
              <a:rPr lang="x-none" sz="1200" dirty="0"/>
              <a:t>A todas estas mujeres afro que históricamente han sido </a:t>
            </a:r>
            <a:r>
              <a:rPr lang="es-ES" sz="1200" dirty="0" smtClean="0"/>
              <a:t>reducidas</a:t>
            </a:r>
            <a:r>
              <a:rPr lang="x-none" sz="1200" dirty="0" smtClean="0"/>
              <a:t>, </a:t>
            </a:r>
            <a:r>
              <a:rPr lang="x-none" sz="1200" dirty="0"/>
              <a:t>a ellas el respeto, agradecimiento y reconocimiento en este y todos los días.</a:t>
            </a:r>
            <a:endParaRPr lang="es-ES" sz="1200" dirty="0"/>
          </a:p>
          <a:p>
            <a:pPr marL="0" lvl="0" indent="0" algn="l" rtl="0">
              <a:lnSpc>
                <a:spcPct val="100000"/>
              </a:lnSpc>
              <a:spcBef>
                <a:spcPts val="1000"/>
              </a:spcBef>
              <a:spcAft>
                <a:spcPts val="0"/>
              </a:spcAft>
              <a:buNone/>
            </a:pPr>
            <a:endParaRPr sz="1300" dirty="0"/>
          </a:p>
        </p:txBody>
      </p:sp>
      <p:sp>
        <p:nvSpPr>
          <p:cNvPr id="115" name="Google Shape;115;p16">
            <a:hlinkClick r:id="rId7"/>
          </p:cNvPr>
          <p:cNvSpPr txBox="1"/>
          <p:nvPr/>
        </p:nvSpPr>
        <p:spPr>
          <a:xfrm>
            <a:off x="5465400" y="8447150"/>
            <a:ext cx="1461000" cy="646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500" b="1" dirty="0"/>
          </a:p>
        </p:txBody>
      </p:sp>
      <p:sp>
        <p:nvSpPr>
          <p:cNvPr id="116" name="Google Shape;116;p16"/>
          <p:cNvSpPr/>
          <p:nvPr/>
        </p:nvSpPr>
        <p:spPr>
          <a:xfrm>
            <a:off x="270000" y="324000"/>
            <a:ext cx="7277400" cy="36000"/>
          </a:xfrm>
          <a:prstGeom prst="rect">
            <a:avLst/>
          </a:prstGeom>
          <a:solidFill>
            <a:srgbClr val="D82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17;p16"/>
          <p:cNvSpPr txBox="1"/>
          <p:nvPr/>
        </p:nvSpPr>
        <p:spPr>
          <a:xfrm>
            <a:off x="6195900" y="93000"/>
            <a:ext cx="1351500" cy="231000"/>
          </a:xfrm>
          <a:prstGeom prst="rect">
            <a:avLst/>
          </a:prstGeom>
          <a:noFill/>
          <a:ln>
            <a:noFill/>
          </a:ln>
        </p:spPr>
        <p:txBody>
          <a:bodyPr spcFirstLastPara="1" wrap="square" lIns="0" tIns="0" rIns="108000" bIns="0" anchor="t" anchorCtr="0">
            <a:spAutoFit/>
          </a:bodyPr>
          <a:lstStyle/>
          <a:p>
            <a:pPr marL="0" lvl="0" indent="0" algn="r" rtl="0">
              <a:spcBef>
                <a:spcPts val="0"/>
              </a:spcBef>
              <a:spcAft>
                <a:spcPts val="0"/>
              </a:spcAft>
              <a:buNone/>
            </a:pPr>
            <a:r>
              <a:rPr lang="x-none" sz="1500" b="1">
                <a:solidFill>
                  <a:srgbClr val="D8252C"/>
                </a:solidFill>
              </a:rPr>
              <a:t>Boletín Julio</a:t>
            </a:r>
            <a:endParaRPr sz="1500" b="1" dirty="0">
              <a:solidFill>
                <a:srgbClr val="D8252C"/>
              </a:solidFill>
            </a:endParaRPr>
          </a:p>
        </p:txBody>
      </p:sp>
      <p:sp>
        <p:nvSpPr>
          <p:cNvPr id="118" name="Google Shape;118;p16"/>
          <p:cNvSpPr/>
          <p:nvPr/>
        </p:nvSpPr>
        <p:spPr>
          <a:xfrm>
            <a:off x="270000" y="9599400"/>
            <a:ext cx="7277400" cy="216000"/>
          </a:xfrm>
          <a:prstGeom prst="rect">
            <a:avLst/>
          </a:prstGeom>
          <a:solidFill>
            <a:srgbClr val="D8252C"/>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x-none" sz="1200">
                <a:solidFill>
                  <a:schemeClr val="lt1"/>
                </a:solidFill>
              </a:rPr>
              <a:t>Julio 2022 Biblioteca</a:t>
            </a:r>
            <a:endParaRPr sz="1200" dirty="0">
              <a:solidFill>
                <a:schemeClr val="lt1"/>
              </a:solidFill>
            </a:endParaRPr>
          </a:p>
        </p:txBody>
      </p:sp>
      <p:sp>
        <p:nvSpPr>
          <p:cNvPr id="119" name="Google Shape;119;p16"/>
          <p:cNvSpPr txBox="1"/>
          <p:nvPr/>
        </p:nvSpPr>
        <p:spPr>
          <a:xfrm>
            <a:off x="270000" y="436200"/>
            <a:ext cx="7277400" cy="700500"/>
          </a:xfrm>
          <a:prstGeom prst="rect">
            <a:avLst/>
          </a:prstGeom>
          <a:noFill/>
          <a:ln>
            <a:noFill/>
          </a:ln>
        </p:spPr>
        <p:txBody>
          <a:bodyPr spcFirstLastPara="1" wrap="square" lIns="90000" tIns="0" rIns="0" bIns="90000" anchor="t" anchorCtr="0">
            <a:spAutoFit/>
          </a:bodyPr>
          <a:lstStyle/>
          <a:p>
            <a:pPr marL="0" lvl="0" indent="0" algn="l" rtl="0">
              <a:lnSpc>
                <a:spcPct val="90000"/>
              </a:lnSpc>
              <a:spcBef>
                <a:spcPts val="0"/>
              </a:spcBef>
              <a:spcAft>
                <a:spcPts val="0"/>
              </a:spcAft>
              <a:buNone/>
            </a:pPr>
            <a:r>
              <a:rPr lang="x-none" sz="2100" b="1" i="1">
                <a:solidFill>
                  <a:srgbClr val="D8252C"/>
                </a:solidFill>
                <a:latin typeface="Times New Roman"/>
                <a:ea typeface="Times New Roman"/>
                <a:cs typeface="Times New Roman"/>
                <a:sym typeface="Times New Roman"/>
              </a:rPr>
              <a:t>25 de julio</a:t>
            </a:r>
            <a:endParaRPr sz="2100" b="1" i="1" dirty="0">
              <a:solidFill>
                <a:srgbClr val="D8252C"/>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x-none" sz="2300" b="1">
                <a:solidFill>
                  <a:srgbClr val="D8252C"/>
                </a:solidFill>
              </a:rPr>
              <a:t>Día Internacional de las Mujeres Afrodescendientes</a:t>
            </a:r>
            <a:endParaRPr sz="2300" b="1" dirty="0">
              <a:solidFill>
                <a:srgbClr val="D8252C"/>
              </a:solidFill>
            </a:endParaRPr>
          </a:p>
        </p:txBody>
      </p:sp>
      <p:pic>
        <p:nvPicPr>
          <p:cNvPr id="120" name="Google Shape;120;p16"/>
          <p:cNvPicPr preferRelativeResize="0"/>
          <p:nvPr/>
        </p:nvPicPr>
        <p:blipFill rotWithShape="1">
          <a:blip r:embed="rId8">
            <a:alphaModFix/>
          </a:blip>
          <a:srcRect l="12032" t="2829" r="9474" b="3158"/>
          <a:stretch/>
        </p:blipFill>
        <p:spPr>
          <a:xfrm>
            <a:off x="2267532" y="7116893"/>
            <a:ext cx="1149336" cy="1836000"/>
          </a:xfrm>
          <a:prstGeom prst="rect">
            <a:avLst/>
          </a:prstGeom>
          <a:noFill/>
          <a:ln>
            <a:noFill/>
          </a:ln>
        </p:spPr>
      </p:pic>
      <p:pic>
        <p:nvPicPr>
          <p:cNvPr id="2" name="Imagen 1">
            <a:hlinkClick r:id="rId9"/>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5624400" y="7941400"/>
            <a:ext cx="1301999" cy="758520"/>
          </a:xfrm>
          <a:prstGeom prst="rect">
            <a:avLst/>
          </a:prstGeom>
          <a:solidFill>
            <a:schemeClr val="accent4">
              <a:lumMod val="40000"/>
              <a:lumOff val="60000"/>
              <a:alpha val="36000"/>
            </a:schemeClr>
          </a:solidFill>
        </p:spPr>
      </p:pic>
      <p:pic>
        <p:nvPicPr>
          <p:cNvPr id="3" name="Imagen 2"/>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11587" y="8272863"/>
            <a:ext cx="820787" cy="820787"/>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17"/>
          <p:cNvSpPr/>
          <p:nvPr/>
        </p:nvSpPr>
        <p:spPr>
          <a:xfrm>
            <a:off x="270000" y="324000"/>
            <a:ext cx="7277400" cy="36000"/>
          </a:xfrm>
          <a:prstGeom prst="rect">
            <a:avLst/>
          </a:prstGeom>
          <a:solidFill>
            <a:srgbClr val="D82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17"/>
          <p:cNvSpPr txBox="1"/>
          <p:nvPr/>
        </p:nvSpPr>
        <p:spPr>
          <a:xfrm>
            <a:off x="6195900" y="93000"/>
            <a:ext cx="1351500" cy="231000"/>
          </a:xfrm>
          <a:prstGeom prst="rect">
            <a:avLst/>
          </a:prstGeom>
          <a:noFill/>
          <a:ln>
            <a:noFill/>
          </a:ln>
        </p:spPr>
        <p:txBody>
          <a:bodyPr spcFirstLastPara="1" wrap="square" lIns="0" tIns="0" rIns="108000" bIns="0" anchor="t" anchorCtr="0">
            <a:spAutoFit/>
          </a:bodyPr>
          <a:lstStyle/>
          <a:p>
            <a:pPr marL="0" lvl="0" indent="0" algn="r" rtl="0">
              <a:spcBef>
                <a:spcPts val="0"/>
              </a:spcBef>
              <a:spcAft>
                <a:spcPts val="0"/>
              </a:spcAft>
              <a:buNone/>
            </a:pPr>
            <a:r>
              <a:rPr lang="x-none" sz="1500" b="1">
                <a:solidFill>
                  <a:srgbClr val="D8252C"/>
                </a:solidFill>
              </a:rPr>
              <a:t>Boletín Julio</a:t>
            </a:r>
            <a:endParaRPr sz="1500" b="1" dirty="0">
              <a:solidFill>
                <a:srgbClr val="D8252C"/>
              </a:solidFill>
            </a:endParaRPr>
          </a:p>
        </p:txBody>
      </p:sp>
      <p:sp>
        <p:nvSpPr>
          <p:cNvPr id="127" name="Google Shape;127;p17"/>
          <p:cNvSpPr/>
          <p:nvPr/>
        </p:nvSpPr>
        <p:spPr>
          <a:xfrm>
            <a:off x="270000" y="9599400"/>
            <a:ext cx="7277400" cy="216000"/>
          </a:xfrm>
          <a:prstGeom prst="rect">
            <a:avLst/>
          </a:prstGeom>
          <a:solidFill>
            <a:srgbClr val="D8252C"/>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x-none" sz="1200">
                <a:solidFill>
                  <a:schemeClr val="lt1"/>
                </a:solidFill>
              </a:rPr>
              <a:t>Julio 2022 Biblioteca</a:t>
            </a:r>
            <a:endParaRPr sz="1200" dirty="0">
              <a:solidFill>
                <a:schemeClr val="lt1"/>
              </a:solidFill>
            </a:endParaRPr>
          </a:p>
        </p:txBody>
      </p:sp>
      <p:grpSp>
        <p:nvGrpSpPr>
          <p:cNvPr id="128" name="Google Shape;128;p17"/>
          <p:cNvGrpSpPr/>
          <p:nvPr/>
        </p:nvGrpSpPr>
        <p:grpSpPr>
          <a:xfrm>
            <a:off x="3620420" y="4231650"/>
            <a:ext cx="3926880" cy="4845750"/>
            <a:chOff x="3584400" y="4205250"/>
            <a:chExt cx="3926880" cy="4845750"/>
          </a:xfrm>
        </p:grpSpPr>
        <p:sp>
          <p:nvSpPr>
            <p:cNvPr id="129" name="Google Shape;129;p17"/>
            <p:cNvSpPr txBox="1"/>
            <p:nvPr/>
          </p:nvSpPr>
          <p:spPr>
            <a:xfrm>
              <a:off x="4501438" y="4205250"/>
              <a:ext cx="2092800" cy="846900"/>
            </a:xfrm>
            <a:prstGeom prst="rect">
              <a:avLst/>
            </a:prstGeom>
            <a:noFill/>
            <a:ln>
              <a:noFill/>
            </a:ln>
          </p:spPr>
          <p:txBody>
            <a:bodyPr spcFirstLastPara="1" wrap="square" lIns="90000" tIns="90000" rIns="90000" bIns="90000" anchor="t" anchorCtr="0">
              <a:spAutoFit/>
            </a:bodyPr>
            <a:lstStyle/>
            <a:p>
              <a:pPr marL="0" lvl="0" indent="0" algn="l" rtl="0">
                <a:lnSpc>
                  <a:spcPct val="90000"/>
                </a:lnSpc>
                <a:spcBef>
                  <a:spcPts val="0"/>
                </a:spcBef>
                <a:spcAft>
                  <a:spcPts val="0"/>
                </a:spcAft>
                <a:buNone/>
              </a:pPr>
              <a:r>
                <a:rPr lang="x-none" sz="3000" b="1">
                  <a:solidFill>
                    <a:srgbClr val="D8252C"/>
                  </a:solidFill>
                </a:rPr>
                <a:t>Humor</a:t>
              </a:r>
              <a:endParaRPr sz="3000" b="1" dirty="0">
                <a:solidFill>
                  <a:srgbClr val="D8252C"/>
                </a:solidFill>
              </a:endParaRPr>
            </a:p>
            <a:p>
              <a:pPr marL="0" lvl="0" indent="0" algn="l" rtl="0">
                <a:lnSpc>
                  <a:spcPct val="90000"/>
                </a:lnSpc>
                <a:spcBef>
                  <a:spcPts val="0"/>
                </a:spcBef>
                <a:spcAft>
                  <a:spcPts val="0"/>
                </a:spcAft>
                <a:buNone/>
              </a:pPr>
              <a:r>
                <a:rPr lang="x-none" sz="1800" b="1">
                  <a:solidFill>
                    <a:srgbClr val="D8252C"/>
                  </a:solidFill>
                </a:rPr>
                <a:t>A pensar de todo</a:t>
              </a:r>
              <a:endParaRPr sz="1800" b="1" dirty="0">
                <a:solidFill>
                  <a:srgbClr val="D8252C"/>
                </a:solidFill>
              </a:endParaRPr>
            </a:p>
          </p:txBody>
        </p:sp>
        <p:pic>
          <p:nvPicPr>
            <p:cNvPr id="130" name="Google Shape;130;p17">
              <a:hlinkClick r:id="rId3"/>
            </p:cNvPr>
            <p:cNvPicPr preferRelativeResize="0"/>
            <p:nvPr/>
          </p:nvPicPr>
          <p:blipFill>
            <a:blip r:embed="rId4">
              <a:alphaModFix/>
            </a:blip>
            <a:stretch>
              <a:fillRect/>
            </a:stretch>
          </p:blipFill>
          <p:spPr>
            <a:xfrm>
              <a:off x="3584400" y="5163000"/>
              <a:ext cx="3926880" cy="3888000"/>
            </a:xfrm>
            <a:prstGeom prst="rect">
              <a:avLst/>
            </a:prstGeom>
            <a:noFill/>
            <a:ln>
              <a:noFill/>
            </a:ln>
          </p:spPr>
        </p:pic>
      </p:grpSp>
      <p:grpSp>
        <p:nvGrpSpPr>
          <p:cNvPr id="131" name="Google Shape;131;p17"/>
          <p:cNvGrpSpPr/>
          <p:nvPr/>
        </p:nvGrpSpPr>
        <p:grpSpPr>
          <a:xfrm>
            <a:off x="269900" y="436200"/>
            <a:ext cx="7277500" cy="3914374"/>
            <a:chOff x="269900" y="436200"/>
            <a:chExt cx="7277500" cy="3914374"/>
          </a:xfrm>
        </p:grpSpPr>
        <p:sp>
          <p:nvSpPr>
            <p:cNvPr id="132" name="Google Shape;132;p17"/>
            <p:cNvSpPr txBox="1"/>
            <p:nvPr/>
          </p:nvSpPr>
          <p:spPr>
            <a:xfrm>
              <a:off x="2571500" y="1033500"/>
              <a:ext cx="4975800" cy="2261100"/>
            </a:xfrm>
            <a:prstGeom prst="rect">
              <a:avLst/>
            </a:prstGeom>
            <a:noFill/>
            <a:ln>
              <a:noFill/>
            </a:ln>
          </p:spPr>
          <p:txBody>
            <a:bodyPr spcFirstLastPara="1" wrap="square" lIns="91425" tIns="90000" rIns="91425" bIns="91425" anchor="t" anchorCtr="0">
              <a:spAutoFit/>
            </a:bodyPr>
            <a:lstStyle/>
            <a:p>
              <a:pPr marL="0" lvl="0" indent="0" algn="l" rtl="0">
                <a:lnSpc>
                  <a:spcPct val="100000"/>
                </a:lnSpc>
                <a:spcBef>
                  <a:spcPts val="1000"/>
                </a:spcBef>
                <a:spcAft>
                  <a:spcPts val="1000"/>
                </a:spcAft>
                <a:buClr>
                  <a:schemeClr val="dk1"/>
                </a:buClr>
                <a:buSzPts val="1100"/>
                <a:buFont typeface="Arial"/>
                <a:buNone/>
              </a:pPr>
              <a:r>
                <a:rPr lang="x-none" sz="1500">
                  <a:solidFill>
                    <a:srgbClr val="202122"/>
                  </a:solidFill>
                </a:rPr>
                <a:t>¿Sabías que la fuerza de Simón Bolívar vino de unos pechos negros?</a:t>
              </a:r>
              <a:br>
                <a:rPr lang="x-none" sz="1500">
                  <a:solidFill>
                    <a:srgbClr val="202122"/>
                  </a:solidFill>
                </a:rPr>
              </a:br>
              <a:r>
                <a:rPr lang="x-none" sz="1500">
                  <a:solidFill>
                    <a:srgbClr val="202122"/>
                  </a:solidFill>
                </a:rPr>
                <a:t>Era común en el periodo colonial que por diferentes motivos como vanidad o quebrantos de salud, las mujeres de alta alcurnia buscaran nanas o nodrizas para alimentar a sus hijos. Tal fue el caso de la familia Bolívar, de la cual se sabe que uno de sus descendientes mamó de los negros senos de Hipólita Bolívar, mejor conocida como la negra Hipólita.</a:t>
              </a:r>
              <a:endParaRPr sz="1500" dirty="0">
                <a:solidFill>
                  <a:srgbClr val="202122"/>
                </a:solidFill>
              </a:endParaRPr>
            </a:p>
          </p:txBody>
        </p:sp>
        <p:sp>
          <p:nvSpPr>
            <p:cNvPr id="133" name="Google Shape;133;p17"/>
            <p:cNvSpPr txBox="1"/>
            <p:nvPr/>
          </p:nvSpPr>
          <p:spPr>
            <a:xfrm>
              <a:off x="270000" y="436200"/>
              <a:ext cx="7277400" cy="597300"/>
            </a:xfrm>
            <a:prstGeom prst="rect">
              <a:avLst/>
            </a:prstGeom>
            <a:noFill/>
            <a:ln>
              <a:noFill/>
            </a:ln>
          </p:spPr>
          <p:txBody>
            <a:bodyPr spcFirstLastPara="1" wrap="square" lIns="90000" tIns="90000" rIns="90000" bIns="90000" anchor="t" anchorCtr="0">
              <a:spAutoFit/>
            </a:bodyPr>
            <a:lstStyle/>
            <a:p>
              <a:pPr marL="0" lvl="0" indent="0" algn="l" rtl="0">
                <a:lnSpc>
                  <a:spcPct val="90000"/>
                </a:lnSpc>
                <a:spcBef>
                  <a:spcPts val="0"/>
                </a:spcBef>
                <a:spcAft>
                  <a:spcPts val="0"/>
                </a:spcAft>
                <a:buNone/>
              </a:pPr>
              <a:r>
                <a:rPr lang="x-none" sz="3000" b="1">
                  <a:solidFill>
                    <a:srgbClr val="D8252C"/>
                  </a:solidFill>
                </a:rPr>
                <a:t>¿Sabías que?</a:t>
              </a:r>
              <a:endParaRPr sz="3000" b="1" dirty="0">
                <a:solidFill>
                  <a:srgbClr val="D8252C"/>
                </a:solidFill>
              </a:endParaRPr>
            </a:p>
          </p:txBody>
        </p:sp>
        <p:pic>
          <p:nvPicPr>
            <p:cNvPr id="134" name="Google Shape;134;p17"/>
            <p:cNvPicPr preferRelativeResize="0"/>
            <p:nvPr/>
          </p:nvPicPr>
          <p:blipFill rotWithShape="1">
            <a:blip r:embed="rId5">
              <a:alphaModFix/>
            </a:blip>
            <a:srcRect l="2372" r="32810"/>
            <a:stretch/>
          </p:blipFill>
          <p:spPr>
            <a:xfrm>
              <a:off x="270000" y="1033500"/>
              <a:ext cx="2301500" cy="2159975"/>
            </a:xfrm>
            <a:prstGeom prst="rect">
              <a:avLst/>
            </a:prstGeom>
            <a:noFill/>
            <a:ln>
              <a:noFill/>
            </a:ln>
          </p:spPr>
        </p:pic>
        <p:sp>
          <p:nvSpPr>
            <p:cNvPr id="135" name="Google Shape;135;p17"/>
            <p:cNvSpPr txBox="1"/>
            <p:nvPr/>
          </p:nvSpPr>
          <p:spPr>
            <a:xfrm>
              <a:off x="269900" y="3218400"/>
              <a:ext cx="7277400" cy="1132174"/>
            </a:xfrm>
            <a:prstGeom prst="rect">
              <a:avLst/>
            </a:prstGeom>
            <a:noFill/>
            <a:ln>
              <a:noFill/>
            </a:ln>
          </p:spPr>
          <p:txBody>
            <a:bodyPr spcFirstLastPara="1" wrap="square" lIns="91425" tIns="90000" rIns="91425" bIns="91425" anchor="t" anchorCtr="0">
              <a:spAutoFit/>
            </a:bodyPr>
            <a:lstStyle/>
            <a:p>
              <a:pPr marL="0" lvl="0" indent="0" algn="l" rtl="0">
                <a:spcBef>
                  <a:spcPts val="1000"/>
                </a:spcBef>
                <a:spcAft>
                  <a:spcPts val="1000"/>
                </a:spcAft>
                <a:buClr>
                  <a:schemeClr val="dk1"/>
                </a:buClr>
                <a:buSzPts val="1100"/>
                <a:buFont typeface="Arial"/>
                <a:buNone/>
              </a:pPr>
              <a:r>
                <a:rPr lang="x-none" sz="1500" dirty="0">
                  <a:solidFill>
                    <a:srgbClr val="202122"/>
                  </a:solidFill>
                </a:rPr>
                <a:t>Esta mujer que para el año 1783 era esclava de la familia Bolívar en la hacienda El Ingenio, ese mismo año con el nacimiento de Simón se convirtió en «la segunda madre del </a:t>
              </a:r>
              <a:r>
                <a:rPr lang="es-ES" sz="1500" dirty="0" smtClean="0">
                  <a:solidFill>
                    <a:srgbClr val="202122"/>
                  </a:solidFill>
                </a:rPr>
                <a:t>L</a:t>
              </a:r>
              <a:r>
                <a:rPr lang="x-none" sz="1500" dirty="0" smtClean="0">
                  <a:solidFill>
                    <a:srgbClr val="202122"/>
                  </a:solidFill>
                </a:rPr>
                <a:t>ibertador</a:t>
              </a:r>
              <a:r>
                <a:rPr lang="x-none" sz="1500" dirty="0">
                  <a:solidFill>
                    <a:srgbClr val="202122"/>
                  </a:solidFill>
                </a:rPr>
                <a:t>».</a:t>
              </a:r>
              <a:endParaRPr sz="1500" dirty="0">
                <a:solidFill>
                  <a:srgbClr val="202122"/>
                </a:solidFill>
              </a:endParaRPr>
            </a:p>
          </p:txBody>
        </p:sp>
      </p:grpSp>
      <p:pic>
        <p:nvPicPr>
          <p:cNvPr id="2" name="Imagen 1">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457" y="4114540"/>
            <a:ext cx="3407959" cy="498086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8"/>
          <p:cNvSpPr/>
          <p:nvPr/>
        </p:nvSpPr>
        <p:spPr>
          <a:xfrm>
            <a:off x="270000" y="324000"/>
            <a:ext cx="7277400" cy="36000"/>
          </a:xfrm>
          <a:prstGeom prst="rect">
            <a:avLst/>
          </a:prstGeom>
          <a:solidFill>
            <a:srgbClr val="D82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144;p18"/>
          <p:cNvSpPr txBox="1"/>
          <p:nvPr/>
        </p:nvSpPr>
        <p:spPr>
          <a:xfrm>
            <a:off x="6195900" y="93000"/>
            <a:ext cx="1351500" cy="231000"/>
          </a:xfrm>
          <a:prstGeom prst="rect">
            <a:avLst/>
          </a:prstGeom>
          <a:noFill/>
          <a:ln>
            <a:noFill/>
          </a:ln>
        </p:spPr>
        <p:txBody>
          <a:bodyPr spcFirstLastPara="1" wrap="square" lIns="0" tIns="0" rIns="108000" bIns="0" anchor="t" anchorCtr="0">
            <a:spAutoFit/>
          </a:bodyPr>
          <a:lstStyle/>
          <a:p>
            <a:pPr marL="0" lvl="0" indent="0" algn="r" rtl="0">
              <a:spcBef>
                <a:spcPts val="0"/>
              </a:spcBef>
              <a:spcAft>
                <a:spcPts val="0"/>
              </a:spcAft>
              <a:buNone/>
            </a:pPr>
            <a:r>
              <a:rPr lang="x-none" sz="1500" b="1">
                <a:solidFill>
                  <a:srgbClr val="D8252C"/>
                </a:solidFill>
              </a:rPr>
              <a:t>Boletín Julio</a:t>
            </a:r>
            <a:endParaRPr sz="1500" b="1" dirty="0">
              <a:solidFill>
                <a:srgbClr val="D8252C"/>
              </a:solidFill>
            </a:endParaRPr>
          </a:p>
        </p:txBody>
      </p:sp>
      <p:sp>
        <p:nvSpPr>
          <p:cNvPr id="145" name="Google Shape;145;p18"/>
          <p:cNvSpPr/>
          <p:nvPr/>
        </p:nvSpPr>
        <p:spPr>
          <a:xfrm>
            <a:off x="270000" y="9599400"/>
            <a:ext cx="7277400" cy="216000"/>
          </a:xfrm>
          <a:prstGeom prst="rect">
            <a:avLst/>
          </a:prstGeom>
          <a:solidFill>
            <a:srgbClr val="D8252C"/>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x-none" sz="1200">
                <a:solidFill>
                  <a:schemeClr val="lt1"/>
                </a:solidFill>
              </a:rPr>
              <a:t>Julio 2022 Biblioteca</a:t>
            </a:r>
            <a:endParaRPr sz="1200" dirty="0">
              <a:solidFill>
                <a:schemeClr val="lt1"/>
              </a:solidFill>
            </a:endParaRPr>
          </a:p>
        </p:txBody>
      </p:sp>
      <p:sp>
        <p:nvSpPr>
          <p:cNvPr id="146" name="Google Shape;146;p18"/>
          <p:cNvSpPr txBox="1"/>
          <p:nvPr/>
        </p:nvSpPr>
        <p:spPr>
          <a:xfrm>
            <a:off x="270000" y="436200"/>
            <a:ext cx="1416600" cy="597300"/>
          </a:xfrm>
          <a:prstGeom prst="rect">
            <a:avLst/>
          </a:prstGeom>
          <a:noFill/>
          <a:ln>
            <a:noFill/>
          </a:ln>
        </p:spPr>
        <p:txBody>
          <a:bodyPr spcFirstLastPara="1" wrap="square" lIns="90000" tIns="90000" rIns="90000" bIns="90000" anchor="t" anchorCtr="0">
            <a:spAutoFit/>
          </a:bodyPr>
          <a:lstStyle/>
          <a:p>
            <a:pPr marL="0" lvl="0" indent="0" algn="l" rtl="0">
              <a:lnSpc>
                <a:spcPct val="90000"/>
              </a:lnSpc>
              <a:spcBef>
                <a:spcPts val="0"/>
              </a:spcBef>
              <a:spcAft>
                <a:spcPts val="0"/>
              </a:spcAft>
              <a:buNone/>
            </a:pPr>
            <a:r>
              <a:rPr lang="x-none" sz="3000" b="1">
                <a:solidFill>
                  <a:srgbClr val="D8252C"/>
                </a:solidFill>
              </a:rPr>
              <a:t>Poesía</a:t>
            </a:r>
            <a:endParaRPr sz="3000" b="1" dirty="0">
              <a:solidFill>
                <a:srgbClr val="D8252C"/>
              </a:solidFill>
            </a:endParaRPr>
          </a:p>
        </p:txBody>
      </p:sp>
      <p:sp>
        <p:nvSpPr>
          <p:cNvPr id="147" name="Google Shape;147;p18">
            <a:hlinkClick r:id="rId3"/>
          </p:cNvPr>
          <p:cNvSpPr txBox="1"/>
          <p:nvPr/>
        </p:nvSpPr>
        <p:spPr>
          <a:xfrm>
            <a:off x="427075" y="1033500"/>
            <a:ext cx="3908100" cy="4286884"/>
          </a:xfrm>
          <a:prstGeom prst="rect">
            <a:avLst/>
          </a:prstGeom>
          <a:noFill/>
          <a:ln>
            <a:noFill/>
          </a:ln>
        </p:spPr>
        <p:txBody>
          <a:bodyPr spcFirstLastPara="1" wrap="square" lIns="91425" tIns="90000" rIns="91425" bIns="91425" anchor="t" anchorCtr="0">
            <a:spAutoFit/>
          </a:bodyPr>
          <a:lstStyle/>
          <a:p>
            <a:pPr marL="0" lvl="0" indent="0" algn="l" rtl="0">
              <a:lnSpc>
                <a:spcPct val="100000"/>
              </a:lnSpc>
              <a:spcBef>
                <a:spcPts val="1000"/>
              </a:spcBef>
              <a:spcAft>
                <a:spcPts val="0"/>
              </a:spcAft>
              <a:buClr>
                <a:schemeClr val="dk1"/>
              </a:buClr>
              <a:buSzPts val="1100"/>
              <a:buFont typeface="Arial"/>
              <a:buNone/>
            </a:pPr>
            <a:r>
              <a:rPr lang="x-none" sz="1500" dirty="0">
                <a:solidFill>
                  <a:srgbClr val="202122"/>
                </a:solidFill>
              </a:rPr>
              <a:t>Con el círculo ecuatorial</a:t>
            </a:r>
            <a:br>
              <a:rPr lang="x-none" sz="1500" dirty="0">
                <a:solidFill>
                  <a:srgbClr val="202122"/>
                </a:solidFill>
              </a:rPr>
            </a:br>
            <a:r>
              <a:rPr lang="x-none" sz="1500" dirty="0">
                <a:solidFill>
                  <a:srgbClr val="202122"/>
                </a:solidFill>
              </a:rPr>
              <a:t>ceñido a la cintura como a un pequeño mundo,</a:t>
            </a:r>
            <a:br>
              <a:rPr lang="x-none" sz="1500" dirty="0">
                <a:solidFill>
                  <a:srgbClr val="202122"/>
                </a:solidFill>
              </a:rPr>
            </a:br>
            <a:r>
              <a:rPr lang="x-none" sz="1500" dirty="0">
                <a:solidFill>
                  <a:srgbClr val="202122"/>
                </a:solidFill>
              </a:rPr>
              <a:t>la negra, la mujer nueva,</a:t>
            </a:r>
            <a:br>
              <a:rPr lang="x-none" sz="1500" dirty="0">
                <a:solidFill>
                  <a:srgbClr val="202122"/>
                </a:solidFill>
              </a:rPr>
            </a:br>
            <a:r>
              <a:rPr lang="x-none" sz="1500" dirty="0">
                <a:solidFill>
                  <a:srgbClr val="202122"/>
                </a:solidFill>
              </a:rPr>
              <a:t>avanza en su ligera bata de serpiente.</a:t>
            </a:r>
            <a:endParaRPr sz="1500" dirty="0">
              <a:solidFill>
                <a:srgbClr val="202122"/>
              </a:solidFill>
            </a:endParaRPr>
          </a:p>
          <a:p>
            <a:pPr marL="0" lvl="0" indent="0" algn="l" rtl="0">
              <a:lnSpc>
                <a:spcPct val="100000"/>
              </a:lnSpc>
              <a:spcBef>
                <a:spcPts val="1000"/>
              </a:spcBef>
              <a:spcAft>
                <a:spcPts val="0"/>
              </a:spcAft>
              <a:buClr>
                <a:schemeClr val="dk1"/>
              </a:buClr>
              <a:buSzPts val="1100"/>
              <a:buFont typeface="Arial"/>
              <a:buNone/>
            </a:pPr>
            <a:r>
              <a:rPr lang="x-none" sz="1500" dirty="0">
                <a:solidFill>
                  <a:srgbClr val="202122"/>
                </a:solidFill>
              </a:rPr>
              <a:t>Coronada de palmas</a:t>
            </a:r>
            <a:br>
              <a:rPr lang="x-none" sz="1500" dirty="0">
                <a:solidFill>
                  <a:srgbClr val="202122"/>
                </a:solidFill>
              </a:rPr>
            </a:br>
            <a:r>
              <a:rPr lang="x-none" sz="1500" dirty="0">
                <a:solidFill>
                  <a:srgbClr val="202122"/>
                </a:solidFill>
              </a:rPr>
              <a:t>como una diosa recién llegada,</a:t>
            </a:r>
            <a:br>
              <a:rPr lang="x-none" sz="1500" dirty="0">
                <a:solidFill>
                  <a:srgbClr val="202122"/>
                </a:solidFill>
              </a:rPr>
            </a:br>
            <a:r>
              <a:rPr lang="x-none" sz="1500" dirty="0">
                <a:solidFill>
                  <a:srgbClr val="202122"/>
                </a:solidFill>
              </a:rPr>
              <a:t>ella trae la palabra inédita,</a:t>
            </a:r>
            <a:br>
              <a:rPr lang="x-none" sz="1500" dirty="0">
                <a:solidFill>
                  <a:srgbClr val="202122"/>
                </a:solidFill>
              </a:rPr>
            </a:br>
            <a:r>
              <a:rPr lang="x-none" sz="1500" dirty="0">
                <a:solidFill>
                  <a:srgbClr val="202122"/>
                </a:solidFill>
              </a:rPr>
              <a:t>el anca fuerte,</a:t>
            </a:r>
            <a:br>
              <a:rPr lang="x-none" sz="1500" dirty="0">
                <a:solidFill>
                  <a:srgbClr val="202122"/>
                </a:solidFill>
              </a:rPr>
            </a:br>
            <a:r>
              <a:rPr lang="x-none" sz="1500" dirty="0">
                <a:solidFill>
                  <a:srgbClr val="202122"/>
                </a:solidFill>
              </a:rPr>
              <a:t>la voz, el diente, la mañana y el salto.</a:t>
            </a:r>
            <a:endParaRPr sz="1500" dirty="0">
              <a:solidFill>
                <a:srgbClr val="202122"/>
              </a:solidFill>
            </a:endParaRPr>
          </a:p>
          <a:p>
            <a:pPr marL="0" lvl="0" indent="0" algn="l" rtl="0">
              <a:lnSpc>
                <a:spcPct val="100000"/>
              </a:lnSpc>
              <a:spcBef>
                <a:spcPts val="1000"/>
              </a:spcBef>
              <a:spcAft>
                <a:spcPts val="0"/>
              </a:spcAft>
              <a:buClr>
                <a:schemeClr val="dk1"/>
              </a:buClr>
              <a:buSzPts val="1100"/>
              <a:buFont typeface="Arial"/>
              <a:buNone/>
            </a:pPr>
            <a:r>
              <a:rPr lang="x-none" sz="1500" dirty="0">
                <a:solidFill>
                  <a:srgbClr val="202122"/>
                </a:solidFill>
              </a:rPr>
              <a:t>Chorro de sangre joven</a:t>
            </a:r>
            <a:br>
              <a:rPr lang="x-none" sz="1500" dirty="0">
                <a:solidFill>
                  <a:srgbClr val="202122"/>
                </a:solidFill>
              </a:rPr>
            </a:br>
            <a:r>
              <a:rPr lang="x-none" sz="1500" dirty="0">
                <a:solidFill>
                  <a:srgbClr val="202122"/>
                </a:solidFill>
              </a:rPr>
              <a:t>bajo un pedazo de piel fresca,</a:t>
            </a:r>
            <a:br>
              <a:rPr lang="x-none" sz="1500" dirty="0">
                <a:solidFill>
                  <a:srgbClr val="202122"/>
                </a:solidFill>
              </a:rPr>
            </a:br>
            <a:r>
              <a:rPr lang="x-none" sz="1500" dirty="0">
                <a:solidFill>
                  <a:srgbClr val="202122"/>
                </a:solidFill>
              </a:rPr>
              <a:t>y el pie incansable</a:t>
            </a:r>
            <a:br>
              <a:rPr lang="x-none" sz="1500" dirty="0">
                <a:solidFill>
                  <a:srgbClr val="202122"/>
                </a:solidFill>
              </a:rPr>
            </a:br>
            <a:r>
              <a:rPr lang="x-none" sz="1500" dirty="0">
                <a:solidFill>
                  <a:srgbClr val="202122"/>
                </a:solidFill>
              </a:rPr>
              <a:t>para la pista profunda del tambor.</a:t>
            </a:r>
            <a:endParaRPr sz="1500" dirty="0">
              <a:solidFill>
                <a:srgbClr val="202122"/>
              </a:solidFill>
            </a:endParaRPr>
          </a:p>
          <a:p>
            <a:pPr marL="0" lvl="0" indent="0" algn="l" rtl="0">
              <a:lnSpc>
                <a:spcPct val="100000"/>
              </a:lnSpc>
              <a:spcBef>
                <a:spcPts val="1000"/>
              </a:spcBef>
              <a:spcAft>
                <a:spcPts val="1000"/>
              </a:spcAft>
              <a:buNone/>
            </a:pPr>
            <a:r>
              <a:rPr lang="x-none" sz="1500" b="1" dirty="0" smtClean="0">
                <a:solidFill>
                  <a:srgbClr val="202122"/>
                </a:solidFill>
              </a:rPr>
              <a:t>Nicol</a:t>
            </a:r>
            <a:r>
              <a:rPr lang="es-ES" sz="1500" b="1" dirty="0" smtClean="0">
                <a:solidFill>
                  <a:srgbClr val="202122"/>
                </a:solidFill>
              </a:rPr>
              <a:t>á</a:t>
            </a:r>
            <a:r>
              <a:rPr lang="x-none" sz="1500" b="1" dirty="0" smtClean="0">
                <a:solidFill>
                  <a:srgbClr val="202122"/>
                </a:solidFill>
              </a:rPr>
              <a:t>s G</a:t>
            </a:r>
            <a:r>
              <a:rPr lang="es-ES" sz="1500" b="1" dirty="0" smtClean="0">
                <a:solidFill>
                  <a:srgbClr val="202122"/>
                </a:solidFill>
              </a:rPr>
              <a:t>u</a:t>
            </a:r>
            <a:r>
              <a:rPr lang="x-none" sz="1500" b="1" dirty="0" smtClean="0">
                <a:solidFill>
                  <a:srgbClr val="202122"/>
                </a:solidFill>
              </a:rPr>
              <a:t>ill</a:t>
            </a:r>
            <a:r>
              <a:rPr lang="es-ES" sz="1500" b="1" dirty="0" smtClean="0">
                <a:solidFill>
                  <a:srgbClr val="202122"/>
                </a:solidFill>
              </a:rPr>
              <a:t>é</a:t>
            </a:r>
            <a:r>
              <a:rPr lang="x-none" sz="1500" b="1" dirty="0" smtClean="0">
                <a:solidFill>
                  <a:srgbClr val="202122"/>
                </a:solidFill>
              </a:rPr>
              <a:t>n</a:t>
            </a:r>
            <a:endParaRPr sz="1500" b="1" dirty="0">
              <a:solidFill>
                <a:srgbClr val="202122"/>
              </a:solidFill>
            </a:endParaRPr>
          </a:p>
        </p:txBody>
      </p:sp>
      <p:grpSp>
        <p:nvGrpSpPr>
          <p:cNvPr id="148" name="Google Shape;148;p18"/>
          <p:cNvGrpSpPr/>
          <p:nvPr/>
        </p:nvGrpSpPr>
        <p:grpSpPr>
          <a:xfrm>
            <a:off x="4563763" y="1807200"/>
            <a:ext cx="2785163" cy="2484000"/>
            <a:chOff x="4468538" y="1807200"/>
            <a:chExt cx="2785163" cy="2484000"/>
          </a:xfrm>
        </p:grpSpPr>
        <p:pic>
          <p:nvPicPr>
            <p:cNvPr id="149" name="Google Shape;149;p18">
              <a:hlinkClick r:id="rId3"/>
            </p:cNvPr>
            <p:cNvPicPr preferRelativeResize="0"/>
            <p:nvPr/>
          </p:nvPicPr>
          <p:blipFill rotWithShape="1">
            <a:blip r:embed="rId4">
              <a:alphaModFix/>
            </a:blip>
            <a:srcRect l="19908" r="19872"/>
            <a:stretch/>
          </p:blipFill>
          <p:spPr>
            <a:xfrm>
              <a:off x="4468538" y="1807200"/>
              <a:ext cx="1494540" cy="2484000"/>
            </a:xfrm>
            <a:prstGeom prst="rect">
              <a:avLst/>
            </a:prstGeom>
            <a:noFill/>
            <a:ln>
              <a:noFill/>
            </a:ln>
          </p:spPr>
        </p:pic>
        <p:sp>
          <p:nvSpPr>
            <p:cNvPr id="150" name="Google Shape;150;p18"/>
            <p:cNvSpPr/>
            <p:nvPr/>
          </p:nvSpPr>
          <p:spPr>
            <a:xfrm>
              <a:off x="6065700" y="2833189"/>
              <a:ext cx="1188000" cy="432000"/>
            </a:xfrm>
            <a:prstGeom prst="roundRect">
              <a:avLst>
                <a:gd name="adj" fmla="val 16667"/>
              </a:avLst>
            </a:prstGeom>
            <a:solidFill>
              <a:srgbClr val="FFFFFF">
                <a:alpha val="82330"/>
              </a:srgbClr>
            </a:solid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x-none" sz="1200"/>
                <a:t>Clasificación</a:t>
              </a:r>
              <a:endParaRPr sz="1200" dirty="0"/>
            </a:p>
            <a:p>
              <a:pPr marL="0" lvl="0" indent="0" algn="ctr" rtl="0">
                <a:spcBef>
                  <a:spcPts val="0"/>
                </a:spcBef>
                <a:spcAft>
                  <a:spcPts val="0"/>
                </a:spcAft>
                <a:buNone/>
              </a:pPr>
              <a:r>
                <a:rPr lang="x-none" sz="1200"/>
                <a:t>Cu861G958s</a:t>
              </a:r>
              <a:endParaRPr sz="1200" dirty="0"/>
            </a:p>
          </p:txBody>
        </p:sp>
      </p:grpSp>
      <p:pic>
        <p:nvPicPr>
          <p:cNvPr id="151" name="Google Shape;151;p18">
            <a:hlinkClick r:id="rId5"/>
          </p:cNvPr>
          <p:cNvPicPr preferRelativeResize="0"/>
          <p:nvPr/>
        </p:nvPicPr>
        <p:blipFill rotWithShape="1">
          <a:blip r:embed="rId6">
            <a:alphaModFix/>
          </a:blip>
          <a:srcRect t="2171"/>
          <a:stretch/>
        </p:blipFill>
        <p:spPr>
          <a:xfrm>
            <a:off x="836825" y="5098200"/>
            <a:ext cx="6102360" cy="2484000"/>
          </a:xfrm>
          <a:prstGeom prst="rect">
            <a:avLst/>
          </a:prstGeom>
          <a:noFill/>
          <a:ln>
            <a:noFill/>
          </a:ln>
        </p:spPr>
      </p:pic>
      <p:grpSp>
        <p:nvGrpSpPr>
          <p:cNvPr id="152" name="Google Shape;152;p18"/>
          <p:cNvGrpSpPr/>
          <p:nvPr/>
        </p:nvGrpSpPr>
        <p:grpSpPr>
          <a:xfrm>
            <a:off x="269995" y="7810803"/>
            <a:ext cx="7277405" cy="1512000"/>
            <a:chOff x="269995" y="7658403"/>
            <a:chExt cx="7277405" cy="1512000"/>
          </a:xfrm>
        </p:grpSpPr>
        <p:pic>
          <p:nvPicPr>
            <p:cNvPr id="153" name="Google Shape;153;p18"/>
            <p:cNvPicPr preferRelativeResize="0"/>
            <p:nvPr/>
          </p:nvPicPr>
          <p:blipFill>
            <a:blip r:embed="rId7">
              <a:alphaModFix/>
            </a:blip>
            <a:stretch>
              <a:fillRect/>
            </a:stretch>
          </p:blipFill>
          <p:spPr>
            <a:xfrm>
              <a:off x="269995" y="7658403"/>
              <a:ext cx="1512000" cy="1512000"/>
            </a:xfrm>
            <a:prstGeom prst="rect">
              <a:avLst/>
            </a:prstGeom>
            <a:noFill/>
            <a:ln>
              <a:noFill/>
            </a:ln>
          </p:spPr>
        </p:pic>
        <p:sp>
          <p:nvSpPr>
            <p:cNvPr id="154" name="Google Shape;154;p18"/>
            <p:cNvSpPr txBox="1"/>
            <p:nvPr/>
          </p:nvSpPr>
          <p:spPr>
            <a:xfrm>
              <a:off x="1998000" y="7753200"/>
              <a:ext cx="1587900" cy="514200"/>
            </a:xfrm>
            <a:prstGeom prst="rect">
              <a:avLst/>
            </a:prstGeom>
            <a:noFill/>
            <a:ln>
              <a:noFill/>
            </a:ln>
          </p:spPr>
          <p:txBody>
            <a:bodyPr spcFirstLastPara="1" wrap="square" lIns="90000" tIns="90000" rIns="90000" bIns="90000" anchor="t" anchorCtr="0">
              <a:spAutoFit/>
            </a:bodyPr>
            <a:lstStyle/>
            <a:p>
              <a:pPr marL="0" lvl="0" indent="0" algn="ctr" rtl="0">
                <a:lnSpc>
                  <a:spcPct val="90000"/>
                </a:lnSpc>
                <a:spcBef>
                  <a:spcPts val="0"/>
                </a:spcBef>
                <a:spcAft>
                  <a:spcPts val="0"/>
                </a:spcAft>
                <a:buNone/>
              </a:pPr>
              <a:r>
                <a:rPr lang="x-none" sz="2400" b="1">
                  <a:solidFill>
                    <a:srgbClr val="D8252C"/>
                  </a:solidFill>
                </a:rPr>
                <a:t>Encuesta</a:t>
              </a:r>
              <a:endParaRPr sz="2400" dirty="0">
                <a:solidFill>
                  <a:schemeClr val="dk1"/>
                </a:solidFill>
              </a:endParaRPr>
            </a:p>
          </p:txBody>
        </p:sp>
        <p:sp>
          <p:nvSpPr>
            <p:cNvPr id="155" name="Google Shape;155;p18"/>
            <p:cNvSpPr txBox="1"/>
            <p:nvPr/>
          </p:nvSpPr>
          <p:spPr>
            <a:xfrm>
              <a:off x="1998000" y="8267400"/>
              <a:ext cx="5549400" cy="8082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x-none" sz="1500">
                  <a:solidFill>
                    <a:schemeClr val="dk1"/>
                  </a:solidFill>
                </a:rPr>
                <a:t>Pensando siempre en brindarte un mejor servicio, la Biblioteca Justiniano Turizo Sierra te invita a diligenciar la siguiente encuesta de satisfacción.</a:t>
              </a:r>
              <a:endParaRPr sz="1500" dirty="0"/>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3410" y="4258100"/>
            <a:ext cx="1171753" cy="1171753"/>
          </a:xfrm>
          <a:prstGeom prst="rect">
            <a:avLst/>
          </a:prstGeom>
        </p:spPr>
      </p:pic>
      <p:sp>
        <p:nvSpPr>
          <p:cNvPr id="160" name="Google Shape;160;p19"/>
          <p:cNvSpPr/>
          <p:nvPr/>
        </p:nvSpPr>
        <p:spPr>
          <a:xfrm>
            <a:off x="270000" y="324000"/>
            <a:ext cx="7277400" cy="36000"/>
          </a:xfrm>
          <a:prstGeom prst="rect">
            <a:avLst/>
          </a:prstGeom>
          <a:solidFill>
            <a:srgbClr val="D825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161;p19"/>
          <p:cNvSpPr txBox="1"/>
          <p:nvPr/>
        </p:nvSpPr>
        <p:spPr>
          <a:xfrm>
            <a:off x="6195900" y="93000"/>
            <a:ext cx="1351500" cy="231000"/>
          </a:xfrm>
          <a:prstGeom prst="rect">
            <a:avLst/>
          </a:prstGeom>
          <a:noFill/>
          <a:ln>
            <a:noFill/>
          </a:ln>
        </p:spPr>
        <p:txBody>
          <a:bodyPr spcFirstLastPara="1" wrap="square" lIns="0" tIns="0" rIns="108000" bIns="0" anchor="t" anchorCtr="0">
            <a:spAutoFit/>
          </a:bodyPr>
          <a:lstStyle/>
          <a:p>
            <a:pPr marL="0" lvl="0" indent="0" algn="r" rtl="0">
              <a:spcBef>
                <a:spcPts val="0"/>
              </a:spcBef>
              <a:spcAft>
                <a:spcPts val="0"/>
              </a:spcAft>
              <a:buNone/>
            </a:pPr>
            <a:r>
              <a:rPr lang="x-none" sz="1500" b="1">
                <a:solidFill>
                  <a:srgbClr val="D8252C"/>
                </a:solidFill>
              </a:rPr>
              <a:t>Boletín Julio</a:t>
            </a:r>
            <a:endParaRPr sz="1500" b="1" dirty="0">
              <a:solidFill>
                <a:srgbClr val="D8252C"/>
              </a:solidFill>
            </a:endParaRPr>
          </a:p>
        </p:txBody>
      </p:sp>
      <p:sp>
        <p:nvSpPr>
          <p:cNvPr id="162" name="Google Shape;162;p19"/>
          <p:cNvSpPr/>
          <p:nvPr/>
        </p:nvSpPr>
        <p:spPr>
          <a:xfrm>
            <a:off x="270000" y="9599400"/>
            <a:ext cx="7277400" cy="216000"/>
          </a:xfrm>
          <a:prstGeom prst="rect">
            <a:avLst/>
          </a:prstGeom>
          <a:solidFill>
            <a:srgbClr val="D8252C"/>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x-none" sz="1200">
                <a:solidFill>
                  <a:schemeClr val="lt1"/>
                </a:solidFill>
              </a:rPr>
              <a:t>Julio 2022 Biblioteca</a:t>
            </a:r>
            <a:endParaRPr sz="1200" dirty="0">
              <a:solidFill>
                <a:schemeClr val="lt1"/>
              </a:solidFill>
            </a:endParaRPr>
          </a:p>
        </p:txBody>
      </p:sp>
      <p:pic>
        <p:nvPicPr>
          <p:cNvPr id="163" name="Google Shape;163;p19">
            <a:hlinkClick r:id="rId4"/>
          </p:cNvPr>
          <p:cNvPicPr preferRelativeResize="0"/>
          <p:nvPr/>
        </p:nvPicPr>
        <p:blipFill rotWithShape="1">
          <a:blip r:embed="rId5">
            <a:alphaModFix/>
          </a:blip>
          <a:srcRect t="60837" b="-1"/>
          <a:stretch/>
        </p:blipFill>
        <p:spPr>
          <a:xfrm>
            <a:off x="382137" y="5998994"/>
            <a:ext cx="7165263" cy="3538480"/>
          </a:xfrm>
          <a:prstGeom prst="rect">
            <a:avLst/>
          </a:prstGeom>
          <a:noFill/>
          <a:ln>
            <a:noFill/>
          </a:ln>
        </p:spPr>
      </p:pic>
      <p:sp>
        <p:nvSpPr>
          <p:cNvPr id="2" name="Rectángulo 1"/>
          <p:cNvSpPr/>
          <p:nvPr/>
        </p:nvSpPr>
        <p:spPr>
          <a:xfrm>
            <a:off x="2770493" y="7513777"/>
            <a:ext cx="1869744" cy="292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dirty="0" smtClean="0">
                <a:solidFill>
                  <a:schemeClr val="tx1"/>
                </a:solidFill>
                <a:latin typeface="Calibri" panose="020F0502020204030204" pitchFamily="34" charset="0"/>
                <a:cs typeface="Calibri" panose="020F0502020204030204" pitchFamily="34" charset="0"/>
              </a:rPr>
              <a:t>          </a:t>
            </a:r>
          </a:p>
          <a:p>
            <a:r>
              <a:rPr lang="es-ES" sz="1200" b="1" dirty="0" smtClean="0">
                <a:solidFill>
                  <a:schemeClr val="tx1"/>
                </a:solidFill>
                <a:latin typeface="Calibri" panose="020F0502020204030204" pitchFamily="34" charset="0"/>
                <a:cs typeface="Calibri" panose="020F0502020204030204" pitchFamily="34" charset="0"/>
              </a:rPr>
              <a:t>Estudiantes</a:t>
            </a:r>
            <a:r>
              <a:rPr lang="es-ES" sz="1100" b="1" dirty="0" smtClean="0">
                <a:solidFill>
                  <a:schemeClr val="tx1"/>
                </a:solidFill>
                <a:latin typeface="Calibri" panose="020F0502020204030204" pitchFamily="34" charset="0"/>
                <a:cs typeface="Calibri" panose="020F0502020204030204" pitchFamily="34" charset="0"/>
              </a:rPr>
              <a:t> Servicio Social </a:t>
            </a:r>
            <a:endParaRPr lang="es-CO" sz="1200" b="1" dirty="0"/>
          </a:p>
        </p:txBody>
      </p:sp>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763" y="1431143"/>
            <a:ext cx="3913997" cy="3998710"/>
          </a:xfrm>
          <a:prstGeom prst="rect">
            <a:avLst/>
          </a:prstGeom>
        </p:spPr>
      </p:pic>
      <p:pic>
        <p:nvPicPr>
          <p:cNvPr id="5" name="Imagen 4">
            <a:hlinkClick r:id="rId7"/>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7124" y="3046081"/>
            <a:ext cx="2680020" cy="2383772"/>
          </a:xfrm>
          <a:prstGeom prst="rect">
            <a:avLst/>
          </a:prstGeom>
        </p:spPr>
      </p:pic>
      <p:sp>
        <p:nvSpPr>
          <p:cNvPr id="6" name="CuadroTexto 5"/>
          <p:cNvSpPr txBox="1"/>
          <p:nvPr/>
        </p:nvSpPr>
        <p:spPr>
          <a:xfrm>
            <a:off x="5298948" y="2943442"/>
            <a:ext cx="2656372" cy="400110"/>
          </a:xfrm>
          <a:prstGeom prst="rect">
            <a:avLst/>
          </a:prstGeom>
          <a:noFill/>
        </p:spPr>
        <p:txBody>
          <a:bodyPr wrap="square" rtlCol="0">
            <a:spAutoFit/>
          </a:bodyPr>
          <a:lstStyle/>
          <a:p>
            <a:r>
              <a:rPr lang="es-ES" sz="2000" i="1" dirty="0" smtClean="0">
                <a:solidFill>
                  <a:schemeClr val="accent2"/>
                </a:solidFill>
                <a:latin typeface="+mn-lt"/>
                <a:cs typeface="Times New Roman" panose="02020603050405020304" pitchFamily="18" charset="0"/>
              </a:rPr>
              <a:t>CURIOSIDADES</a:t>
            </a:r>
            <a:endParaRPr lang="es-CO" sz="1200" i="1"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528</TotalTime>
  <Words>807</Words>
  <Application>Microsoft Office PowerPoint</Application>
  <PresentationFormat>Personalizado</PresentationFormat>
  <Paragraphs>74</Paragraphs>
  <Slides>7</Slides>
  <Notes>7</Notes>
  <HiddenSlides>0</HiddenSlides>
  <MMClips>0</MMClips>
  <ScaleCrop>false</ScaleCrop>
  <HeadingPairs>
    <vt:vector size="4" baseType="variant">
      <vt:variant>
        <vt:lpstr>Tema</vt:lpstr>
      </vt:variant>
      <vt:variant>
        <vt:i4>1</vt:i4>
      </vt:variant>
      <vt:variant>
        <vt:lpstr>Títulos de diapositiva</vt:lpstr>
      </vt:variant>
      <vt:variant>
        <vt:i4>7</vt:i4>
      </vt:variant>
    </vt:vector>
  </HeadingPairs>
  <TitlesOfParts>
    <vt:vector size="8" baseType="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PUBLICO</dc:creator>
  <cp:lastModifiedBy>PUBLICO</cp:lastModifiedBy>
  <cp:revision>24</cp:revision>
  <dcterms:modified xsi:type="dcterms:W3CDTF">2022-07-07T21:08:04Z</dcterms:modified>
</cp:coreProperties>
</file>