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88" r:id="rId3"/>
    <p:sldId id="389" r:id="rId4"/>
    <p:sldId id="390" r:id="rId5"/>
    <p:sldId id="397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2367-C907-427B-850E-E6D3BFB211AE}" type="datetimeFigureOut">
              <a:rPr lang="es-CO" smtClean="0"/>
              <a:t>14/03/2023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9BA-6573-48F4-B50B-030D44C7E6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155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2367-C907-427B-850E-E6D3BFB211AE}" type="datetimeFigureOut">
              <a:rPr lang="es-CO" smtClean="0"/>
              <a:t>14/03/2023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9BA-6573-48F4-B50B-030D44C7E6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633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2367-C907-427B-850E-E6D3BFB211AE}" type="datetimeFigureOut">
              <a:rPr lang="es-CO" smtClean="0"/>
              <a:t>14/03/2023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9BA-6573-48F4-B50B-030D44C7E6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050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2367-C907-427B-850E-E6D3BFB211AE}" type="datetimeFigureOut">
              <a:rPr lang="es-CO" smtClean="0"/>
              <a:t>14/03/2023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9BA-6573-48F4-B50B-030D44C7E6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823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2367-C907-427B-850E-E6D3BFB211AE}" type="datetimeFigureOut">
              <a:rPr lang="es-CO" smtClean="0"/>
              <a:t>14/03/2023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9BA-6573-48F4-B50B-030D44C7E6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026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2367-C907-427B-850E-E6D3BFB211AE}" type="datetimeFigureOut">
              <a:rPr lang="es-CO" smtClean="0"/>
              <a:t>14/03/2023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9BA-6573-48F4-B50B-030D44C7E6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07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2367-C907-427B-850E-E6D3BFB211AE}" type="datetimeFigureOut">
              <a:rPr lang="es-CO" smtClean="0"/>
              <a:t>14/03/2023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9BA-6573-48F4-B50B-030D44C7E6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39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2367-C907-427B-850E-E6D3BFB211AE}" type="datetimeFigureOut">
              <a:rPr lang="es-CO" smtClean="0"/>
              <a:t>14/03/2023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9BA-6573-48F4-B50B-030D44C7E6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61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2367-C907-427B-850E-E6D3BFB211AE}" type="datetimeFigureOut">
              <a:rPr lang="es-CO" smtClean="0"/>
              <a:t>14/03/2023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9BA-6573-48F4-B50B-030D44C7E6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209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2367-C907-427B-850E-E6D3BFB211AE}" type="datetimeFigureOut">
              <a:rPr lang="es-CO" smtClean="0"/>
              <a:t>14/03/2023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9BA-6573-48F4-B50B-030D44C7E6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528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2367-C907-427B-850E-E6D3BFB211AE}" type="datetimeFigureOut">
              <a:rPr lang="es-CO" smtClean="0"/>
              <a:t>14/03/2023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9BA-6573-48F4-B50B-030D44C7E6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14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2367-C907-427B-850E-E6D3BFB211AE}" type="datetimeFigureOut">
              <a:rPr lang="es-CO" smtClean="0"/>
              <a:t>14/03/2023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9BA-6573-48F4-B50B-030D44C7E6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480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PJkD7S4xyfXac98L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Ka8FDCBNRmZmRax76" TargetMode="External"/><Relationship Id="rId4" Type="http://schemas.openxmlformats.org/officeDocument/2006/relationships/hyperlink" Target="https://forms.gle/RmevjQ2JkbS1cuD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04785" y="2892598"/>
            <a:ext cx="7689109" cy="1476754"/>
          </a:xfrm>
        </p:spPr>
        <p:txBody>
          <a:bodyPr>
            <a:normAutofit/>
          </a:bodyPr>
          <a:lstStyle/>
          <a:p>
            <a:r>
              <a:rPr lang="es-CO" sz="4800" dirty="0"/>
              <a:t>Encuentro Departamental de Semilleros de Investigación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7339" y="4479133"/>
            <a:ext cx="9144000" cy="1655762"/>
          </a:xfrm>
        </p:spPr>
        <p:txBody>
          <a:bodyPr/>
          <a:lstStyle/>
          <a:p>
            <a:r>
              <a:rPr lang="es-CO" dirty="0"/>
              <a:t>Nodo Antioquia </a:t>
            </a:r>
          </a:p>
          <a:p>
            <a:r>
              <a:rPr lang="es-ES" dirty="0"/>
              <a:t>C</a:t>
            </a:r>
            <a:r>
              <a:rPr lang="es-CO" dirty="0" err="1"/>
              <a:t>orporación</a:t>
            </a:r>
            <a:r>
              <a:rPr lang="es-CO" dirty="0"/>
              <a:t> Universitaria Adventista</a:t>
            </a: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160E2B-A498-40A7-BD2A-F431A429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" y="6499682"/>
            <a:ext cx="12367782" cy="3905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5160E2B-A498-40A7-BD2A-F431A429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" y="-50390"/>
            <a:ext cx="12367782" cy="3905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16" y="595033"/>
            <a:ext cx="2845284" cy="17656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59" y="449916"/>
            <a:ext cx="2202013" cy="220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7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160E2B-A498-40A7-BD2A-F431A429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" y="6499682"/>
            <a:ext cx="12367782" cy="3905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1576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Encuentro Departamental de Semilleros de Investigación</a:t>
            </a:r>
            <a:endParaRPr lang="es-CO" sz="36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51B583-87B6-4AE0-B6AC-AA688C2169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2140" y="1545272"/>
            <a:ext cx="6781800" cy="3615055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E836A2F-337C-42CC-AA2A-470253FE03A5}"/>
              </a:ext>
            </a:extLst>
          </p:cNvPr>
          <p:cNvSpPr/>
          <p:nvPr/>
        </p:nvSpPr>
        <p:spPr>
          <a:xfrm>
            <a:off x="1704975" y="2560954"/>
            <a:ext cx="1324610" cy="791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2C230D4-E45B-4353-A876-45AA476B280C}"/>
              </a:ext>
            </a:extLst>
          </p:cNvPr>
          <p:cNvSpPr/>
          <p:nvPr/>
        </p:nvSpPr>
        <p:spPr>
          <a:xfrm>
            <a:off x="7525368" y="2242065"/>
            <a:ext cx="4355167" cy="2352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Corporación Universitaria Adventista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10 al 12 de mayo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Modalidad </a:t>
            </a:r>
            <a:r>
              <a:rPr lang="es-ES" sz="2000" b="1" dirty="0"/>
              <a:t>presencial en póster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>
              <a:lnSpc>
                <a:spcPct val="150000"/>
              </a:lnSpc>
            </a:pPr>
            <a:r>
              <a:rPr lang="es-ES" sz="2000" b="1" dirty="0"/>
              <a:t>Horario: </a:t>
            </a:r>
            <a:r>
              <a:rPr lang="es-ES" sz="2000" dirty="0"/>
              <a:t>8 am – 5 pm </a:t>
            </a:r>
          </a:p>
        </p:txBody>
      </p:sp>
    </p:spTree>
    <p:extLst>
      <p:ext uri="{BB962C8B-B14F-4D97-AF65-F5344CB8AC3E}">
        <p14:creationId xmlns:p14="http://schemas.microsoft.com/office/powerpoint/2010/main" val="86518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160E2B-A498-40A7-BD2A-F431A429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" y="6499682"/>
            <a:ext cx="12367782" cy="3905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1576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Encuentro Departamental de Semilleros de Investigación</a:t>
            </a:r>
            <a:endParaRPr lang="es-CO" sz="3600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AFD4F97-690D-40CD-A3EE-B1323451B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182394"/>
              </p:ext>
            </p:extLst>
          </p:nvPr>
        </p:nvGraphicFramePr>
        <p:xfrm>
          <a:off x="447674" y="1027906"/>
          <a:ext cx="11327765" cy="4944373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985167">
                  <a:extLst>
                    <a:ext uri="{9D8B030D-6E8A-4147-A177-3AD203B41FA5}">
                      <a16:colId xmlns:a16="http://schemas.microsoft.com/office/drawing/2014/main" val="794909472"/>
                    </a:ext>
                  </a:extLst>
                </a:gridCol>
                <a:gridCol w="6430732">
                  <a:extLst>
                    <a:ext uri="{9D8B030D-6E8A-4147-A177-3AD203B41FA5}">
                      <a16:colId xmlns:a16="http://schemas.microsoft.com/office/drawing/2014/main" val="442336635"/>
                    </a:ext>
                  </a:extLst>
                </a:gridCol>
                <a:gridCol w="2911866">
                  <a:extLst>
                    <a:ext uri="{9D8B030D-6E8A-4147-A177-3AD203B41FA5}">
                      <a16:colId xmlns:a16="http://schemas.microsoft.com/office/drawing/2014/main" val="3963660981"/>
                    </a:ext>
                  </a:extLst>
                </a:gridCol>
              </a:tblGrid>
              <a:tr h="276577">
                <a:tc>
                  <a:txBody>
                    <a:bodyPr/>
                    <a:lstStyle/>
                    <a:p>
                      <a:pPr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FECHA</a:t>
                      </a:r>
                      <a:endParaRPr lang="es-CO" sz="2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2222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ACTIVIDAD</a:t>
                      </a:r>
                      <a:endParaRPr lang="es-CO" sz="2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235" marR="3302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RESPONSABLE</a:t>
                      </a:r>
                      <a:endParaRPr lang="es-CO" sz="2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56573"/>
                  </a:ext>
                </a:extLst>
              </a:tr>
              <a:tr h="454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Hasta el 05 de abril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Inscripción de los proyectos en plataforma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Delegados Institucionales 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2106516"/>
                  </a:ext>
                </a:extLst>
              </a:tr>
              <a:tr h="454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Hasta el 10 de abril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Inscripción de talleres, minicursos y conferencistas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0330" marR="33655"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Delegados Institucionales 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1421306"/>
                  </a:ext>
                </a:extLst>
              </a:tr>
              <a:tr h="454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Hasta el 05 de abril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Filtro de inscripción cumplimiento de requisitos mínimos</a:t>
                      </a:r>
                      <a:endParaRPr lang="es-CO" sz="16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0330" marR="33655"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Comité académico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7630238"/>
                  </a:ext>
                </a:extLst>
              </a:tr>
              <a:tr h="454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 de abril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8265" indent="-107950"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Publicación de resultados de proyectos avalados para el Encuentro 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0330" marR="33655"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Comité académico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647631"/>
                  </a:ext>
                </a:extLst>
              </a:tr>
              <a:tr h="234358">
                <a:tc gridSpan="3">
                  <a:txBody>
                    <a:bodyPr/>
                    <a:lstStyle/>
                    <a:p>
                      <a:pPr marR="33655"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FACTURACIÓN </a:t>
                      </a:r>
                      <a:endParaRPr lang="es-CO" sz="16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661285"/>
                  </a:ext>
                </a:extLst>
              </a:tr>
              <a:tr h="454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Hasta el 05 de mayo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Solicitud de facturas</a:t>
                      </a:r>
                      <a:endParaRPr lang="es-CO" sz="16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Delegados institucionales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531794"/>
                  </a:ext>
                </a:extLst>
              </a:tr>
              <a:tr h="227466">
                <a:tc gridSpan="3">
                  <a:txBody>
                    <a:bodyPr/>
                    <a:lstStyle/>
                    <a:p>
                      <a:pPr marR="33655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EVALUADORES</a:t>
                      </a:r>
                      <a:endParaRPr lang="es-CO" sz="16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872361"/>
                  </a:ext>
                </a:extLst>
              </a:tr>
              <a:tr h="716861">
                <a:tc>
                  <a:txBody>
                    <a:bodyPr/>
                    <a:lstStyle/>
                    <a:p>
                      <a:pPr marL="67945" algn="ctr">
                        <a:spcBef>
                          <a:spcPts val="116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Hasta el 05 de abril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Inscripción evaluadores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Delegados institucionales</a:t>
                      </a:r>
                      <a:endParaRPr lang="es-CO" sz="1600">
                        <a:effectLst/>
                      </a:endParaRPr>
                    </a:p>
                    <a:p>
                      <a:pPr marL="100330" marR="33655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Evaluadores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07364162"/>
                  </a:ext>
                </a:extLst>
              </a:tr>
              <a:tr h="682397">
                <a:tc>
                  <a:txBody>
                    <a:bodyPr/>
                    <a:lstStyle/>
                    <a:p>
                      <a:pPr marL="67945" algn="ctr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Durante el mes de abril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Capacitación para evaluadores (virtual) 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0330" marR="33655" algn="ctr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Comité académico</a:t>
                      </a:r>
                      <a:endParaRPr lang="es-CO" sz="16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316882"/>
                  </a:ext>
                </a:extLst>
              </a:tr>
              <a:tr h="417020">
                <a:tc gridSpan="3">
                  <a:txBody>
                    <a:bodyPr/>
                    <a:lstStyle/>
                    <a:p>
                      <a:pPr marL="100330" marR="33655" algn="ctr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Realización del Evento - Mayo 10 al 12 de 2023</a:t>
                      </a:r>
                      <a:endParaRPr lang="es-CO" sz="16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77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5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160E2B-A498-40A7-BD2A-F431A429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" y="6499682"/>
            <a:ext cx="12367782" cy="3905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1576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Encuentro Departamental de Semilleros de Investigación</a:t>
            </a:r>
            <a:endParaRPr lang="es-CO" sz="3600" b="1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199C906-D25A-44FF-90CE-1704166A0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36265"/>
              </p:ext>
            </p:extLst>
          </p:nvPr>
        </p:nvGraphicFramePr>
        <p:xfrm>
          <a:off x="861695" y="1446054"/>
          <a:ext cx="10050145" cy="1850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3747">
                  <a:extLst>
                    <a:ext uri="{9D8B030D-6E8A-4147-A177-3AD203B41FA5}">
                      <a16:colId xmlns:a16="http://schemas.microsoft.com/office/drawing/2014/main" val="4127792923"/>
                    </a:ext>
                  </a:extLst>
                </a:gridCol>
                <a:gridCol w="2177572">
                  <a:extLst>
                    <a:ext uri="{9D8B030D-6E8A-4147-A177-3AD203B41FA5}">
                      <a16:colId xmlns:a16="http://schemas.microsoft.com/office/drawing/2014/main" val="2705731459"/>
                    </a:ext>
                  </a:extLst>
                </a:gridCol>
                <a:gridCol w="2022789">
                  <a:extLst>
                    <a:ext uri="{9D8B030D-6E8A-4147-A177-3AD203B41FA5}">
                      <a16:colId xmlns:a16="http://schemas.microsoft.com/office/drawing/2014/main" val="4155963834"/>
                    </a:ext>
                  </a:extLst>
                </a:gridCol>
                <a:gridCol w="2506037">
                  <a:extLst>
                    <a:ext uri="{9D8B030D-6E8A-4147-A177-3AD203B41FA5}">
                      <a16:colId xmlns:a16="http://schemas.microsoft.com/office/drawing/2014/main" val="3981450443"/>
                    </a:ext>
                  </a:extLst>
                </a:gridCol>
              </a:tblGrid>
              <a:tr h="1233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NIVEL FORMATIVO</a:t>
                      </a:r>
                      <a:endParaRPr lang="es-CO" sz="20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054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SEMILLERO INDEPENDIENTE</a:t>
                      </a:r>
                      <a:endParaRPr lang="es-CO" sz="20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EDUCACIÓN PRIMARIA Y SECUNDARIA</a:t>
                      </a:r>
                      <a:endParaRPr lang="es-CO" sz="20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INSTITUCIONES DE EDUCACIÓN SUPERIOR</a:t>
                      </a:r>
                      <a:endParaRPr lang="es-CO" sz="20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246663"/>
                  </a:ext>
                </a:extLst>
              </a:tr>
              <a:tr h="616955">
                <a:tc>
                  <a:txBody>
                    <a:bodyPr/>
                    <a:lstStyle/>
                    <a:p>
                      <a:pPr marL="307340" marR="238125" algn="ctr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ORDINARIO</a:t>
                      </a:r>
                      <a:endParaRPr lang="es-CO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marR="105410" algn="ctr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$ 50.000</a:t>
                      </a:r>
                      <a:endParaRPr lang="es-CO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0345" marR="151130" algn="ctr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$50.000</a:t>
                      </a:r>
                      <a:endParaRPr lang="es-CO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7805" marR="153035" algn="ctr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$ 90.000</a:t>
                      </a:r>
                      <a:endParaRPr lang="es-CO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961931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215EACD-8BDB-4B67-9F6A-4B0AFF48EF05}"/>
              </a:ext>
            </a:extLst>
          </p:cNvPr>
          <p:cNvSpPr txBox="1"/>
          <p:nvPr/>
        </p:nvSpPr>
        <p:spPr>
          <a:xfrm>
            <a:off x="538480" y="3835400"/>
            <a:ext cx="10688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Costo por participante.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Evaluador no paga inscripción.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Delegado no paga inscripción.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/>
              <a:t>Formato solicitud de factura a tesoreria.antioquia@redcolsi.org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809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160E2B-A498-40A7-BD2A-F431A429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" y="6499682"/>
            <a:ext cx="12367782" cy="3905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1576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Encuentro Departamental de Semilleros de Investigación</a:t>
            </a:r>
            <a:endParaRPr lang="es-CO" sz="3600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1ECD880-24AE-4848-9523-5B45E534F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05353"/>
              </p:ext>
            </p:extLst>
          </p:nvPr>
        </p:nvGraphicFramePr>
        <p:xfrm>
          <a:off x="422274" y="1182953"/>
          <a:ext cx="11063606" cy="4613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1803">
                  <a:extLst>
                    <a:ext uri="{9D8B030D-6E8A-4147-A177-3AD203B41FA5}">
                      <a16:colId xmlns:a16="http://schemas.microsoft.com/office/drawing/2014/main" val="3994821240"/>
                    </a:ext>
                  </a:extLst>
                </a:gridCol>
                <a:gridCol w="5531803">
                  <a:extLst>
                    <a:ext uri="{9D8B030D-6E8A-4147-A177-3AD203B41FA5}">
                      <a16:colId xmlns:a16="http://schemas.microsoft.com/office/drawing/2014/main" val="2557422490"/>
                    </a:ext>
                  </a:extLst>
                </a:gridCol>
              </a:tblGrid>
              <a:tr h="412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MODALIDAD DE PARTICIPACIÓN</a:t>
                      </a:r>
                      <a:endParaRPr lang="es-CO" sz="2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LINK DE INSCRIPCIÓN</a:t>
                      </a:r>
                      <a:endParaRPr lang="es-CO" sz="2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4309271"/>
                  </a:ext>
                </a:extLst>
              </a:tr>
              <a:tr h="105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Inscripción de proyectos</a:t>
                      </a:r>
                      <a:r>
                        <a:rPr lang="es-CO" sz="200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0" dirty="0">
                          <a:effectLst/>
                          <a:latin typeface="Georgia" panose="02040502050405020303" pitchFamily="18" charset="0"/>
                        </a:rPr>
                        <a:t>(Ingreso solo por los delegados</a:t>
                      </a:r>
                      <a:r>
                        <a:rPr lang="es-CO" sz="1050" b="0" dirty="0"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lang="es-ES" sz="1050" b="0" dirty="0">
                        <a:effectLst/>
                      </a:endParaRPr>
                    </a:p>
                  </a:txBody>
                  <a:tcPr marL="68580" marR="68580" marT="180340" marB="18034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hace a través de los delegados</a:t>
                      </a:r>
                      <a:endParaRPr lang="es-CO" sz="20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5571094"/>
                  </a:ext>
                </a:extLst>
              </a:tr>
              <a:tr h="105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Evaluadores</a:t>
                      </a:r>
                      <a:endParaRPr lang="es-CO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180340" marB="18034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u="sng" dirty="0">
                          <a:effectLst/>
                          <a:hlinkClick r:id="rId3"/>
                        </a:rPr>
                        <a:t>https://forms.gle/PJkD7S4xyfXac98L9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endParaRPr lang="es-CO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3906466"/>
                  </a:ext>
                </a:extLst>
              </a:tr>
              <a:tr h="105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Experiencias de investigación</a:t>
                      </a:r>
                      <a:endParaRPr lang="es-CO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180340" marB="18034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u="sng">
                          <a:effectLst/>
                          <a:hlinkClick r:id="rId4"/>
                        </a:rPr>
                        <a:t>https://forms.gle/RmevjQ2JkbS1cuDdA</a:t>
                      </a:r>
                      <a:r>
                        <a:rPr lang="es-ES" sz="2000">
                          <a:effectLst/>
                        </a:rPr>
                        <a:t> </a:t>
                      </a:r>
                      <a:endParaRPr lang="es-CO" sz="2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6911061"/>
                  </a:ext>
                </a:extLst>
              </a:tr>
              <a:tr h="105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Talleres y minicursos</a:t>
                      </a:r>
                      <a:endParaRPr lang="es-CO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180340" marB="18034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u="sng" dirty="0">
                          <a:effectLst/>
                          <a:hlinkClick r:id="rId5"/>
                        </a:rPr>
                        <a:t>https://forms.gle/Ka8FDCBNRmZmRax76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endParaRPr lang="es-CO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787875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8A70828-C911-47AC-BFE4-368F93D41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4588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21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259</Words>
  <Application>Microsoft Office PowerPoint</Application>
  <PresentationFormat>Panorámica</PresentationFormat>
  <Paragraphs>65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Tema de Office</vt:lpstr>
      <vt:lpstr>Encuentro Departamental de Semilleros de Investigación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Asamblea Ordinaria  06 de octubre de 2021</dc:title>
  <dc:creator>Daniel Carvajal Tabares</dc:creator>
  <cp:lastModifiedBy>-UNAULA- Proyectos de investigacion</cp:lastModifiedBy>
  <cp:revision>32</cp:revision>
  <dcterms:created xsi:type="dcterms:W3CDTF">2021-10-05T19:44:56Z</dcterms:created>
  <dcterms:modified xsi:type="dcterms:W3CDTF">2023-03-14T13:56:22Z</dcterms:modified>
</cp:coreProperties>
</file>