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471" r:id="rId5"/>
    <p:sldId id="473" r:id="rId6"/>
    <p:sldId id="405" r:id="rId7"/>
    <p:sldId id="474" r:id="rId8"/>
    <p:sldId id="479" r:id="rId9"/>
    <p:sldId id="485" r:id="rId10"/>
    <p:sldId id="477" r:id="rId11"/>
    <p:sldId id="468" r:id="rId12"/>
    <p:sldId id="787" r:id="rId13"/>
    <p:sldId id="786" r:id="rId14"/>
    <p:sldId id="793" r:id="rId15"/>
    <p:sldId id="794" r:id="rId16"/>
    <p:sldId id="470" r:id="rId17"/>
    <p:sldId id="804" r:id="rId18"/>
    <p:sldId id="805" r:id="rId19"/>
    <p:sldId id="806" r:id="rId20"/>
    <p:sldId id="854" r:id="rId21"/>
    <p:sldId id="808" r:id="rId22"/>
    <p:sldId id="260" r:id="rId23"/>
    <p:sldId id="408" r:id="rId24"/>
    <p:sldId id="451" r:id="rId25"/>
    <p:sldId id="452" r:id="rId26"/>
    <p:sldId id="449" r:id="rId27"/>
    <p:sldId id="407" r:id="rId28"/>
    <p:sldId id="823" r:id="rId29"/>
    <p:sldId id="824" r:id="rId30"/>
    <p:sldId id="826" r:id="rId31"/>
    <p:sldId id="467" r:id="rId32"/>
    <p:sldId id="827" r:id="rId33"/>
    <p:sldId id="850" r:id="rId34"/>
    <p:sldId id="785" r:id="rId35"/>
    <p:sldId id="788" r:id="rId36"/>
    <p:sldId id="849" r:id="rId37"/>
    <p:sldId id="831" r:id="rId38"/>
    <p:sldId id="807" r:id="rId39"/>
    <p:sldId id="884" r:id="rId40"/>
    <p:sldId id="901" r:id="rId41"/>
    <p:sldId id="902" r:id="rId42"/>
    <p:sldId id="903" r:id="rId43"/>
    <p:sldId id="262" r:id="rId44"/>
    <p:sldId id="625" r:id="rId45"/>
    <p:sldId id="632" r:id="rId46"/>
    <p:sldId id="765" r:id="rId47"/>
    <p:sldId id="766" r:id="rId48"/>
    <p:sldId id="767" r:id="rId49"/>
    <p:sldId id="768" r:id="rId50"/>
    <p:sldId id="769" r:id="rId51"/>
    <p:sldId id="770" r:id="rId52"/>
    <p:sldId id="771" r:id="rId53"/>
    <p:sldId id="746" r:id="rId54"/>
    <p:sldId id="772" r:id="rId55"/>
    <p:sldId id="773" r:id="rId56"/>
    <p:sldId id="774" r:id="rId57"/>
    <p:sldId id="775" r:id="rId58"/>
    <p:sldId id="776" r:id="rId59"/>
    <p:sldId id="777" r:id="rId60"/>
    <p:sldId id="780" r:id="rId61"/>
    <p:sldId id="778" r:id="rId62"/>
    <p:sldId id="781" r:id="rId63"/>
    <p:sldId id="782" r:id="rId64"/>
    <p:sldId id="779" r:id="rId65"/>
    <p:sldId id="783" r:id="rId66"/>
    <p:sldId id="784" r:id="rId67"/>
    <p:sldId id="828" r:id="rId68"/>
    <p:sldId id="829" r:id="rId69"/>
    <p:sldId id="789" r:id="rId70"/>
    <p:sldId id="790" r:id="rId71"/>
    <p:sldId id="791" r:id="rId72"/>
    <p:sldId id="792" r:id="rId73"/>
    <p:sldId id="795" r:id="rId74"/>
    <p:sldId id="796" r:id="rId75"/>
    <p:sldId id="797" r:id="rId76"/>
    <p:sldId id="798" r:id="rId77"/>
    <p:sldId id="799" r:id="rId78"/>
    <p:sldId id="800" r:id="rId79"/>
    <p:sldId id="801" r:id="rId80"/>
    <p:sldId id="803" r:id="rId81"/>
    <p:sldId id="802" r:id="rId82"/>
    <p:sldId id="810" r:id="rId83"/>
    <p:sldId id="811" r:id="rId84"/>
    <p:sldId id="812" r:id="rId85"/>
    <p:sldId id="813" r:id="rId86"/>
    <p:sldId id="814" r:id="rId87"/>
    <p:sldId id="815" r:id="rId88"/>
    <p:sldId id="825" r:id="rId89"/>
    <p:sldId id="816" r:id="rId90"/>
    <p:sldId id="817" r:id="rId91"/>
    <p:sldId id="818" r:id="rId92"/>
    <p:sldId id="819" r:id="rId93"/>
    <p:sldId id="820" r:id="rId94"/>
    <p:sldId id="821" r:id="rId95"/>
    <p:sldId id="822" r:id="rId96"/>
    <p:sldId id="832" r:id="rId97"/>
    <p:sldId id="833" r:id="rId98"/>
    <p:sldId id="834" r:id="rId99"/>
    <p:sldId id="835" r:id="rId100"/>
    <p:sldId id="836" r:id="rId101"/>
    <p:sldId id="837" r:id="rId102"/>
    <p:sldId id="838" r:id="rId103"/>
    <p:sldId id="839" r:id="rId104"/>
    <p:sldId id="840" r:id="rId105"/>
    <p:sldId id="841" r:id="rId106"/>
    <p:sldId id="842" r:id="rId107"/>
    <p:sldId id="843" r:id="rId108"/>
    <p:sldId id="844" r:id="rId109"/>
    <p:sldId id="845" r:id="rId110"/>
    <p:sldId id="830" r:id="rId111"/>
    <p:sldId id="846" r:id="rId112"/>
    <p:sldId id="847" r:id="rId113"/>
    <p:sldId id="848" r:id="rId114"/>
    <p:sldId id="851" r:id="rId115"/>
    <p:sldId id="852" r:id="rId116"/>
    <p:sldId id="853" r:id="rId117"/>
    <p:sldId id="855" r:id="rId118"/>
    <p:sldId id="856" r:id="rId119"/>
    <p:sldId id="763" r:id="rId120"/>
    <p:sldId id="857" r:id="rId121"/>
    <p:sldId id="904" r:id="rId122"/>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97" autoAdjust="0"/>
    <p:restoredTop sz="94673"/>
  </p:normalViewPr>
  <p:slideViewPr>
    <p:cSldViewPr snapToGrid="0">
      <p:cViewPr varScale="1">
        <p:scale>
          <a:sx n="64" d="100"/>
          <a:sy n="64" d="100"/>
        </p:scale>
        <p:origin x="91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1FAC1A-FE95-D88D-5271-C8BB0FD8E7EC}"/>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a:extLst>
              <a:ext uri="{FF2B5EF4-FFF2-40B4-BE49-F238E27FC236}">
                <a16:creationId xmlns:a16="http://schemas.microsoft.com/office/drawing/2014/main" id="{653215D3-1755-0837-C3B2-3A54618E64E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a:extLst>
              <a:ext uri="{FF2B5EF4-FFF2-40B4-BE49-F238E27FC236}">
                <a16:creationId xmlns:a16="http://schemas.microsoft.com/office/drawing/2014/main" id="{42D4E659-DB90-20B1-D3CF-3832CF1950CC}"/>
              </a:ext>
            </a:extLst>
          </p:cNvPr>
          <p:cNvSpPr>
            <a:spLocks noGrp="1"/>
          </p:cNvSpPr>
          <p:nvPr>
            <p:ph type="dt" sz="half" idx="10"/>
          </p:nvPr>
        </p:nvSpPr>
        <p:spPr/>
        <p:txBody>
          <a:bodyPr/>
          <a:lstStyle/>
          <a:p>
            <a:fld id="{BC3B2B72-E35C-274D-8A57-879782CEDD4F}" type="datetimeFigureOut">
              <a:rPr lang="es-CO" smtClean="0"/>
              <a:t>30/01/2024</a:t>
            </a:fld>
            <a:endParaRPr lang="es-CO" dirty="0"/>
          </a:p>
        </p:txBody>
      </p:sp>
      <p:sp>
        <p:nvSpPr>
          <p:cNvPr id="5" name="Marcador de pie de página 4">
            <a:extLst>
              <a:ext uri="{FF2B5EF4-FFF2-40B4-BE49-F238E27FC236}">
                <a16:creationId xmlns:a16="http://schemas.microsoft.com/office/drawing/2014/main" id="{DEE44EA9-A9BE-A691-A40A-5DA40F23A78C}"/>
              </a:ext>
            </a:extLst>
          </p:cNvPr>
          <p:cNvSpPr>
            <a:spLocks noGrp="1"/>
          </p:cNvSpPr>
          <p:nvPr>
            <p:ph type="ftr" sz="quarter" idx="11"/>
          </p:nvPr>
        </p:nvSpPr>
        <p:spPr/>
        <p:txBody>
          <a:bodyPr/>
          <a:lstStyle/>
          <a:p>
            <a:endParaRPr lang="es-CO" dirty="0"/>
          </a:p>
        </p:txBody>
      </p:sp>
      <p:sp>
        <p:nvSpPr>
          <p:cNvPr id="6" name="Marcador de número de diapositiva 5">
            <a:extLst>
              <a:ext uri="{FF2B5EF4-FFF2-40B4-BE49-F238E27FC236}">
                <a16:creationId xmlns:a16="http://schemas.microsoft.com/office/drawing/2014/main" id="{C3DE03F4-16E5-15AC-D015-9B76DDD32440}"/>
              </a:ext>
            </a:extLst>
          </p:cNvPr>
          <p:cNvSpPr>
            <a:spLocks noGrp="1"/>
          </p:cNvSpPr>
          <p:nvPr>
            <p:ph type="sldNum" sz="quarter" idx="12"/>
          </p:nvPr>
        </p:nvSpPr>
        <p:spPr/>
        <p:txBody>
          <a:bodyPr/>
          <a:lstStyle/>
          <a:p>
            <a:fld id="{66452978-C166-CD41-8751-12E3018ED12B}" type="slidenum">
              <a:rPr lang="es-CO" smtClean="0"/>
              <a:t>‹Nº›</a:t>
            </a:fld>
            <a:endParaRPr lang="es-CO" dirty="0"/>
          </a:p>
        </p:txBody>
      </p:sp>
    </p:spTree>
    <p:extLst>
      <p:ext uri="{BB962C8B-B14F-4D97-AF65-F5344CB8AC3E}">
        <p14:creationId xmlns:p14="http://schemas.microsoft.com/office/powerpoint/2010/main" val="33959445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21F6A8-107A-D7EF-7835-92F08E83589F}"/>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BB874757-2DE8-63B0-7BF7-89066EDEA14C}"/>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D5AB9086-146E-B1BB-1216-F6BB48531A7C}"/>
              </a:ext>
            </a:extLst>
          </p:cNvPr>
          <p:cNvSpPr>
            <a:spLocks noGrp="1"/>
          </p:cNvSpPr>
          <p:nvPr>
            <p:ph type="dt" sz="half" idx="10"/>
          </p:nvPr>
        </p:nvSpPr>
        <p:spPr/>
        <p:txBody>
          <a:bodyPr/>
          <a:lstStyle/>
          <a:p>
            <a:fld id="{BC3B2B72-E35C-274D-8A57-879782CEDD4F}" type="datetimeFigureOut">
              <a:rPr lang="es-CO" smtClean="0"/>
              <a:t>30/01/2024</a:t>
            </a:fld>
            <a:endParaRPr lang="es-CO" dirty="0"/>
          </a:p>
        </p:txBody>
      </p:sp>
      <p:sp>
        <p:nvSpPr>
          <p:cNvPr id="5" name="Marcador de pie de página 4">
            <a:extLst>
              <a:ext uri="{FF2B5EF4-FFF2-40B4-BE49-F238E27FC236}">
                <a16:creationId xmlns:a16="http://schemas.microsoft.com/office/drawing/2014/main" id="{57B91586-A3F4-33E9-CD2C-7494A4863537}"/>
              </a:ext>
            </a:extLst>
          </p:cNvPr>
          <p:cNvSpPr>
            <a:spLocks noGrp="1"/>
          </p:cNvSpPr>
          <p:nvPr>
            <p:ph type="ftr" sz="quarter" idx="11"/>
          </p:nvPr>
        </p:nvSpPr>
        <p:spPr/>
        <p:txBody>
          <a:bodyPr/>
          <a:lstStyle/>
          <a:p>
            <a:endParaRPr lang="es-CO" dirty="0"/>
          </a:p>
        </p:txBody>
      </p:sp>
      <p:sp>
        <p:nvSpPr>
          <p:cNvPr id="6" name="Marcador de número de diapositiva 5">
            <a:extLst>
              <a:ext uri="{FF2B5EF4-FFF2-40B4-BE49-F238E27FC236}">
                <a16:creationId xmlns:a16="http://schemas.microsoft.com/office/drawing/2014/main" id="{64BE5DDF-AAAA-1F57-086B-0C5E906A7CF6}"/>
              </a:ext>
            </a:extLst>
          </p:cNvPr>
          <p:cNvSpPr>
            <a:spLocks noGrp="1"/>
          </p:cNvSpPr>
          <p:nvPr>
            <p:ph type="sldNum" sz="quarter" idx="12"/>
          </p:nvPr>
        </p:nvSpPr>
        <p:spPr/>
        <p:txBody>
          <a:bodyPr/>
          <a:lstStyle/>
          <a:p>
            <a:fld id="{66452978-C166-CD41-8751-12E3018ED12B}" type="slidenum">
              <a:rPr lang="es-CO" smtClean="0"/>
              <a:t>‹Nº›</a:t>
            </a:fld>
            <a:endParaRPr lang="es-CO" dirty="0"/>
          </a:p>
        </p:txBody>
      </p:sp>
    </p:spTree>
    <p:extLst>
      <p:ext uri="{BB962C8B-B14F-4D97-AF65-F5344CB8AC3E}">
        <p14:creationId xmlns:p14="http://schemas.microsoft.com/office/powerpoint/2010/main" val="32058330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FB85EB66-C49D-9343-3707-B7310E5D41B2}"/>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5346CC76-A4F8-EF2B-1D7F-267E7EEFCE1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E90CA82B-D151-3013-33F5-8E9CE764D059}"/>
              </a:ext>
            </a:extLst>
          </p:cNvPr>
          <p:cNvSpPr>
            <a:spLocks noGrp="1"/>
          </p:cNvSpPr>
          <p:nvPr>
            <p:ph type="dt" sz="half" idx="10"/>
          </p:nvPr>
        </p:nvSpPr>
        <p:spPr/>
        <p:txBody>
          <a:bodyPr/>
          <a:lstStyle/>
          <a:p>
            <a:fld id="{BC3B2B72-E35C-274D-8A57-879782CEDD4F}" type="datetimeFigureOut">
              <a:rPr lang="es-CO" smtClean="0"/>
              <a:t>30/01/2024</a:t>
            </a:fld>
            <a:endParaRPr lang="es-CO" dirty="0"/>
          </a:p>
        </p:txBody>
      </p:sp>
      <p:sp>
        <p:nvSpPr>
          <p:cNvPr id="5" name="Marcador de pie de página 4">
            <a:extLst>
              <a:ext uri="{FF2B5EF4-FFF2-40B4-BE49-F238E27FC236}">
                <a16:creationId xmlns:a16="http://schemas.microsoft.com/office/drawing/2014/main" id="{A3A2333D-1A68-A42D-FCF2-F0A6BD0AE656}"/>
              </a:ext>
            </a:extLst>
          </p:cNvPr>
          <p:cNvSpPr>
            <a:spLocks noGrp="1"/>
          </p:cNvSpPr>
          <p:nvPr>
            <p:ph type="ftr" sz="quarter" idx="11"/>
          </p:nvPr>
        </p:nvSpPr>
        <p:spPr/>
        <p:txBody>
          <a:bodyPr/>
          <a:lstStyle/>
          <a:p>
            <a:endParaRPr lang="es-CO" dirty="0"/>
          </a:p>
        </p:txBody>
      </p:sp>
      <p:sp>
        <p:nvSpPr>
          <p:cNvPr id="6" name="Marcador de número de diapositiva 5">
            <a:extLst>
              <a:ext uri="{FF2B5EF4-FFF2-40B4-BE49-F238E27FC236}">
                <a16:creationId xmlns:a16="http://schemas.microsoft.com/office/drawing/2014/main" id="{1253FFBC-658C-5169-D7CD-4DA0464C9FAC}"/>
              </a:ext>
            </a:extLst>
          </p:cNvPr>
          <p:cNvSpPr>
            <a:spLocks noGrp="1"/>
          </p:cNvSpPr>
          <p:nvPr>
            <p:ph type="sldNum" sz="quarter" idx="12"/>
          </p:nvPr>
        </p:nvSpPr>
        <p:spPr/>
        <p:txBody>
          <a:bodyPr/>
          <a:lstStyle/>
          <a:p>
            <a:fld id="{66452978-C166-CD41-8751-12E3018ED12B}" type="slidenum">
              <a:rPr lang="es-CO" smtClean="0"/>
              <a:t>‹Nº›</a:t>
            </a:fld>
            <a:endParaRPr lang="es-CO" dirty="0"/>
          </a:p>
        </p:txBody>
      </p:sp>
    </p:spTree>
    <p:extLst>
      <p:ext uri="{BB962C8B-B14F-4D97-AF65-F5344CB8AC3E}">
        <p14:creationId xmlns:p14="http://schemas.microsoft.com/office/powerpoint/2010/main" val="17379020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D26880-E956-A810-DAC9-828DAB29D1C5}"/>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B26BA061-C1F8-4EF6-B239-2572704BB4E2}"/>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28E2C85C-38AF-A771-C9E7-382192F69C09}"/>
              </a:ext>
            </a:extLst>
          </p:cNvPr>
          <p:cNvSpPr>
            <a:spLocks noGrp="1"/>
          </p:cNvSpPr>
          <p:nvPr>
            <p:ph type="dt" sz="half" idx="10"/>
          </p:nvPr>
        </p:nvSpPr>
        <p:spPr/>
        <p:txBody>
          <a:bodyPr/>
          <a:lstStyle/>
          <a:p>
            <a:fld id="{BC3B2B72-E35C-274D-8A57-879782CEDD4F}" type="datetimeFigureOut">
              <a:rPr lang="es-CO" smtClean="0"/>
              <a:t>30/01/2024</a:t>
            </a:fld>
            <a:endParaRPr lang="es-CO" dirty="0"/>
          </a:p>
        </p:txBody>
      </p:sp>
      <p:sp>
        <p:nvSpPr>
          <p:cNvPr id="5" name="Marcador de pie de página 4">
            <a:extLst>
              <a:ext uri="{FF2B5EF4-FFF2-40B4-BE49-F238E27FC236}">
                <a16:creationId xmlns:a16="http://schemas.microsoft.com/office/drawing/2014/main" id="{B4783804-A8BD-186C-1A30-7958AE43D130}"/>
              </a:ext>
            </a:extLst>
          </p:cNvPr>
          <p:cNvSpPr>
            <a:spLocks noGrp="1"/>
          </p:cNvSpPr>
          <p:nvPr>
            <p:ph type="ftr" sz="quarter" idx="11"/>
          </p:nvPr>
        </p:nvSpPr>
        <p:spPr/>
        <p:txBody>
          <a:bodyPr/>
          <a:lstStyle/>
          <a:p>
            <a:endParaRPr lang="es-CO" dirty="0"/>
          </a:p>
        </p:txBody>
      </p:sp>
      <p:sp>
        <p:nvSpPr>
          <p:cNvPr id="6" name="Marcador de número de diapositiva 5">
            <a:extLst>
              <a:ext uri="{FF2B5EF4-FFF2-40B4-BE49-F238E27FC236}">
                <a16:creationId xmlns:a16="http://schemas.microsoft.com/office/drawing/2014/main" id="{31125E9C-0A86-A8C5-5115-A70DED60BE1A}"/>
              </a:ext>
            </a:extLst>
          </p:cNvPr>
          <p:cNvSpPr>
            <a:spLocks noGrp="1"/>
          </p:cNvSpPr>
          <p:nvPr>
            <p:ph type="sldNum" sz="quarter" idx="12"/>
          </p:nvPr>
        </p:nvSpPr>
        <p:spPr/>
        <p:txBody>
          <a:bodyPr/>
          <a:lstStyle/>
          <a:p>
            <a:fld id="{66452978-C166-CD41-8751-12E3018ED12B}" type="slidenum">
              <a:rPr lang="es-CO" smtClean="0"/>
              <a:t>‹Nº›</a:t>
            </a:fld>
            <a:endParaRPr lang="es-CO" dirty="0"/>
          </a:p>
        </p:txBody>
      </p:sp>
    </p:spTree>
    <p:extLst>
      <p:ext uri="{BB962C8B-B14F-4D97-AF65-F5344CB8AC3E}">
        <p14:creationId xmlns:p14="http://schemas.microsoft.com/office/powerpoint/2010/main" val="4161024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C23C67C-8F50-7AE2-7FDC-4D3C51E5F06F}"/>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4BA9F0B4-F4E3-EF9C-D3C4-FB7ED107E90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1CDD9FB6-B100-B64C-224C-B18E8F91F075}"/>
              </a:ext>
            </a:extLst>
          </p:cNvPr>
          <p:cNvSpPr>
            <a:spLocks noGrp="1"/>
          </p:cNvSpPr>
          <p:nvPr>
            <p:ph type="dt" sz="half" idx="10"/>
          </p:nvPr>
        </p:nvSpPr>
        <p:spPr/>
        <p:txBody>
          <a:bodyPr/>
          <a:lstStyle/>
          <a:p>
            <a:fld id="{BC3B2B72-E35C-274D-8A57-879782CEDD4F}" type="datetimeFigureOut">
              <a:rPr lang="es-CO" smtClean="0"/>
              <a:t>30/01/2024</a:t>
            </a:fld>
            <a:endParaRPr lang="es-CO" dirty="0"/>
          </a:p>
        </p:txBody>
      </p:sp>
      <p:sp>
        <p:nvSpPr>
          <p:cNvPr id="5" name="Marcador de pie de página 4">
            <a:extLst>
              <a:ext uri="{FF2B5EF4-FFF2-40B4-BE49-F238E27FC236}">
                <a16:creationId xmlns:a16="http://schemas.microsoft.com/office/drawing/2014/main" id="{CE7A6DCB-691E-DA8F-6D0E-511A80E2D000}"/>
              </a:ext>
            </a:extLst>
          </p:cNvPr>
          <p:cNvSpPr>
            <a:spLocks noGrp="1"/>
          </p:cNvSpPr>
          <p:nvPr>
            <p:ph type="ftr" sz="quarter" idx="11"/>
          </p:nvPr>
        </p:nvSpPr>
        <p:spPr/>
        <p:txBody>
          <a:bodyPr/>
          <a:lstStyle/>
          <a:p>
            <a:endParaRPr lang="es-CO" dirty="0"/>
          </a:p>
        </p:txBody>
      </p:sp>
      <p:sp>
        <p:nvSpPr>
          <p:cNvPr id="6" name="Marcador de número de diapositiva 5">
            <a:extLst>
              <a:ext uri="{FF2B5EF4-FFF2-40B4-BE49-F238E27FC236}">
                <a16:creationId xmlns:a16="http://schemas.microsoft.com/office/drawing/2014/main" id="{BE59E6C1-EC4D-C362-160D-EBA18F26A349}"/>
              </a:ext>
            </a:extLst>
          </p:cNvPr>
          <p:cNvSpPr>
            <a:spLocks noGrp="1"/>
          </p:cNvSpPr>
          <p:nvPr>
            <p:ph type="sldNum" sz="quarter" idx="12"/>
          </p:nvPr>
        </p:nvSpPr>
        <p:spPr/>
        <p:txBody>
          <a:bodyPr/>
          <a:lstStyle/>
          <a:p>
            <a:fld id="{66452978-C166-CD41-8751-12E3018ED12B}" type="slidenum">
              <a:rPr lang="es-CO" smtClean="0"/>
              <a:t>‹Nº›</a:t>
            </a:fld>
            <a:endParaRPr lang="es-CO" dirty="0"/>
          </a:p>
        </p:txBody>
      </p:sp>
    </p:spTree>
    <p:extLst>
      <p:ext uri="{BB962C8B-B14F-4D97-AF65-F5344CB8AC3E}">
        <p14:creationId xmlns:p14="http://schemas.microsoft.com/office/powerpoint/2010/main" val="4159949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3EAF88-D344-8ECB-DCC3-5944155FD611}"/>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1628CEC2-0382-8F20-593F-C59D850A3E7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a:extLst>
              <a:ext uri="{FF2B5EF4-FFF2-40B4-BE49-F238E27FC236}">
                <a16:creationId xmlns:a16="http://schemas.microsoft.com/office/drawing/2014/main" id="{0A3CD8E0-A625-F628-2A28-4353FD1CEBE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a:extLst>
              <a:ext uri="{FF2B5EF4-FFF2-40B4-BE49-F238E27FC236}">
                <a16:creationId xmlns:a16="http://schemas.microsoft.com/office/drawing/2014/main" id="{7DF9DC73-7A42-6FE8-7D4D-577203C9274C}"/>
              </a:ext>
            </a:extLst>
          </p:cNvPr>
          <p:cNvSpPr>
            <a:spLocks noGrp="1"/>
          </p:cNvSpPr>
          <p:nvPr>
            <p:ph type="dt" sz="half" idx="10"/>
          </p:nvPr>
        </p:nvSpPr>
        <p:spPr/>
        <p:txBody>
          <a:bodyPr/>
          <a:lstStyle/>
          <a:p>
            <a:fld id="{BC3B2B72-E35C-274D-8A57-879782CEDD4F}" type="datetimeFigureOut">
              <a:rPr lang="es-CO" smtClean="0"/>
              <a:t>30/01/2024</a:t>
            </a:fld>
            <a:endParaRPr lang="es-CO" dirty="0"/>
          </a:p>
        </p:txBody>
      </p:sp>
      <p:sp>
        <p:nvSpPr>
          <p:cNvPr id="6" name="Marcador de pie de página 5">
            <a:extLst>
              <a:ext uri="{FF2B5EF4-FFF2-40B4-BE49-F238E27FC236}">
                <a16:creationId xmlns:a16="http://schemas.microsoft.com/office/drawing/2014/main" id="{478EF4DD-6FF1-3B14-A30E-BB83CB2BDA1B}"/>
              </a:ext>
            </a:extLst>
          </p:cNvPr>
          <p:cNvSpPr>
            <a:spLocks noGrp="1"/>
          </p:cNvSpPr>
          <p:nvPr>
            <p:ph type="ftr" sz="quarter" idx="11"/>
          </p:nvPr>
        </p:nvSpPr>
        <p:spPr/>
        <p:txBody>
          <a:bodyPr/>
          <a:lstStyle/>
          <a:p>
            <a:endParaRPr lang="es-CO" dirty="0"/>
          </a:p>
        </p:txBody>
      </p:sp>
      <p:sp>
        <p:nvSpPr>
          <p:cNvPr id="7" name="Marcador de número de diapositiva 6">
            <a:extLst>
              <a:ext uri="{FF2B5EF4-FFF2-40B4-BE49-F238E27FC236}">
                <a16:creationId xmlns:a16="http://schemas.microsoft.com/office/drawing/2014/main" id="{192D2FB3-EF47-4CF0-8904-D58F3FFF9DB7}"/>
              </a:ext>
            </a:extLst>
          </p:cNvPr>
          <p:cNvSpPr>
            <a:spLocks noGrp="1"/>
          </p:cNvSpPr>
          <p:nvPr>
            <p:ph type="sldNum" sz="quarter" idx="12"/>
          </p:nvPr>
        </p:nvSpPr>
        <p:spPr/>
        <p:txBody>
          <a:bodyPr/>
          <a:lstStyle/>
          <a:p>
            <a:fld id="{66452978-C166-CD41-8751-12E3018ED12B}" type="slidenum">
              <a:rPr lang="es-CO" smtClean="0"/>
              <a:t>‹Nº›</a:t>
            </a:fld>
            <a:endParaRPr lang="es-CO" dirty="0"/>
          </a:p>
        </p:txBody>
      </p:sp>
    </p:spTree>
    <p:extLst>
      <p:ext uri="{BB962C8B-B14F-4D97-AF65-F5344CB8AC3E}">
        <p14:creationId xmlns:p14="http://schemas.microsoft.com/office/powerpoint/2010/main" val="467476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B5E138B-F176-1FCA-5413-3845C199C654}"/>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E1799D18-179F-D461-523D-CB70BB3B7D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488B7C27-D59D-FC96-25F7-CB9792F23CA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a:extLst>
              <a:ext uri="{FF2B5EF4-FFF2-40B4-BE49-F238E27FC236}">
                <a16:creationId xmlns:a16="http://schemas.microsoft.com/office/drawing/2014/main" id="{3786C474-C503-CE5C-33F4-6A305FC7C4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5B270C0E-5375-1BD3-18B8-4E473631D92E}"/>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a:extLst>
              <a:ext uri="{FF2B5EF4-FFF2-40B4-BE49-F238E27FC236}">
                <a16:creationId xmlns:a16="http://schemas.microsoft.com/office/drawing/2014/main" id="{1AFD2038-FDC5-D8F6-CACE-507D1B484597}"/>
              </a:ext>
            </a:extLst>
          </p:cNvPr>
          <p:cNvSpPr>
            <a:spLocks noGrp="1"/>
          </p:cNvSpPr>
          <p:nvPr>
            <p:ph type="dt" sz="half" idx="10"/>
          </p:nvPr>
        </p:nvSpPr>
        <p:spPr/>
        <p:txBody>
          <a:bodyPr/>
          <a:lstStyle/>
          <a:p>
            <a:fld id="{BC3B2B72-E35C-274D-8A57-879782CEDD4F}" type="datetimeFigureOut">
              <a:rPr lang="es-CO" smtClean="0"/>
              <a:t>30/01/2024</a:t>
            </a:fld>
            <a:endParaRPr lang="es-CO" dirty="0"/>
          </a:p>
        </p:txBody>
      </p:sp>
      <p:sp>
        <p:nvSpPr>
          <p:cNvPr id="8" name="Marcador de pie de página 7">
            <a:extLst>
              <a:ext uri="{FF2B5EF4-FFF2-40B4-BE49-F238E27FC236}">
                <a16:creationId xmlns:a16="http://schemas.microsoft.com/office/drawing/2014/main" id="{6F3B4232-AE26-53FD-13A1-ACE9F2917AD2}"/>
              </a:ext>
            </a:extLst>
          </p:cNvPr>
          <p:cNvSpPr>
            <a:spLocks noGrp="1"/>
          </p:cNvSpPr>
          <p:nvPr>
            <p:ph type="ftr" sz="quarter" idx="11"/>
          </p:nvPr>
        </p:nvSpPr>
        <p:spPr/>
        <p:txBody>
          <a:bodyPr/>
          <a:lstStyle/>
          <a:p>
            <a:endParaRPr lang="es-CO" dirty="0"/>
          </a:p>
        </p:txBody>
      </p:sp>
      <p:sp>
        <p:nvSpPr>
          <p:cNvPr id="9" name="Marcador de número de diapositiva 8">
            <a:extLst>
              <a:ext uri="{FF2B5EF4-FFF2-40B4-BE49-F238E27FC236}">
                <a16:creationId xmlns:a16="http://schemas.microsoft.com/office/drawing/2014/main" id="{DC6D3142-7C6F-5826-5CC7-99C02810A5AD}"/>
              </a:ext>
            </a:extLst>
          </p:cNvPr>
          <p:cNvSpPr>
            <a:spLocks noGrp="1"/>
          </p:cNvSpPr>
          <p:nvPr>
            <p:ph type="sldNum" sz="quarter" idx="12"/>
          </p:nvPr>
        </p:nvSpPr>
        <p:spPr/>
        <p:txBody>
          <a:bodyPr/>
          <a:lstStyle/>
          <a:p>
            <a:fld id="{66452978-C166-CD41-8751-12E3018ED12B}" type="slidenum">
              <a:rPr lang="es-CO" smtClean="0"/>
              <a:t>‹Nº›</a:t>
            </a:fld>
            <a:endParaRPr lang="es-CO" dirty="0"/>
          </a:p>
        </p:txBody>
      </p:sp>
    </p:spTree>
    <p:extLst>
      <p:ext uri="{BB962C8B-B14F-4D97-AF65-F5344CB8AC3E}">
        <p14:creationId xmlns:p14="http://schemas.microsoft.com/office/powerpoint/2010/main" val="2715709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A5A1A8-F1FE-E3BC-3FB1-3BA669CA1DC4}"/>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fecha 2">
            <a:extLst>
              <a:ext uri="{FF2B5EF4-FFF2-40B4-BE49-F238E27FC236}">
                <a16:creationId xmlns:a16="http://schemas.microsoft.com/office/drawing/2014/main" id="{243C7C5B-1AB0-726F-42BC-6DA49EEA4CB9}"/>
              </a:ext>
            </a:extLst>
          </p:cNvPr>
          <p:cNvSpPr>
            <a:spLocks noGrp="1"/>
          </p:cNvSpPr>
          <p:nvPr>
            <p:ph type="dt" sz="half" idx="10"/>
          </p:nvPr>
        </p:nvSpPr>
        <p:spPr/>
        <p:txBody>
          <a:bodyPr/>
          <a:lstStyle/>
          <a:p>
            <a:fld id="{BC3B2B72-E35C-274D-8A57-879782CEDD4F}" type="datetimeFigureOut">
              <a:rPr lang="es-CO" smtClean="0"/>
              <a:t>30/01/2024</a:t>
            </a:fld>
            <a:endParaRPr lang="es-CO" dirty="0"/>
          </a:p>
        </p:txBody>
      </p:sp>
      <p:sp>
        <p:nvSpPr>
          <p:cNvPr id="4" name="Marcador de pie de página 3">
            <a:extLst>
              <a:ext uri="{FF2B5EF4-FFF2-40B4-BE49-F238E27FC236}">
                <a16:creationId xmlns:a16="http://schemas.microsoft.com/office/drawing/2014/main" id="{EBD9CEEB-1CD3-868C-4E0F-7B4E73CF8440}"/>
              </a:ext>
            </a:extLst>
          </p:cNvPr>
          <p:cNvSpPr>
            <a:spLocks noGrp="1"/>
          </p:cNvSpPr>
          <p:nvPr>
            <p:ph type="ftr" sz="quarter" idx="11"/>
          </p:nvPr>
        </p:nvSpPr>
        <p:spPr/>
        <p:txBody>
          <a:bodyPr/>
          <a:lstStyle/>
          <a:p>
            <a:endParaRPr lang="es-CO" dirty="0"/>
          </a:p>
        </p:txBody>
      </p:sp>
      <p:sp>
        <p:nvSpPr>
          <p:cNvPr id="5" name="Marcador de número de diapositiva 4">
            <a:extLst>
              <a:ext uri="{FF2B5EF4-FFF2-40B4-BE49-F238E27FC236}">
                <a16:creationId xmlns:a16="http://schemas.microsoft.com/office/drawing/2014/main" id="{3F64C34B-99C9-CA1D-8964-0EF4E2DFA8B8}"/>
              </a:ext>
            </a:extLst>
          </p:cNvPr>
          <p:cNvSpPr>
            <a:spLocks noGrp="1"/>
          </p:cNvSpPr>
          <p:nvPr>
            <p:ph type="sldNum" sz="quarter" idx="12"/>
          </p:nvPr>
        </p:nvSpPr>
        <p:spPr/>
        <p:txBody>
          <a:bodyPr/>
          <a:lstStyle/>
          <a:p>
            <a:fld id="{66452978-C166-CD41-8751-12E3018ED12B}" type="slidenum">
              <a:rPr lang="es-CO" smtClean="0"/>
              <a:t>‹Nº›</a:t>
            </a:fld>
            <a:endParaRPr lang="es-CO" dirty="0"/>
          </a:p>
        </p:txBody>
      </p:sp>
    </p:spTree>
    <p:extLst>
      <p:ext uri="{BB962C8B-B14F-4D97-AF65-F5344CB8AC3E}">
        <p14:creationId xmlns:p14="http://schemas.microsoft.com/office/powerpoint/2010/main" val="4201315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E3DC12F-17A9-5C18-9A31-A88F806FF8AC}"/>
              </a:ext>
            </a:extLst>
          </p:cNvPr>
          <p:cNvSpPr>
            <a:spLocks noGrp="1"/>
          </p:cNvSpPr>
          <p:nvPr>
            <p:ph type="dt" sz="half" idx="10"/>
          </p:nvPr>
        </p:nvSpPr>
        <p:spPr/>
        <p:txBody>
          <a:bodyPr/>
          <a:lstStyle/>
          <a:p>
            <a:fld id="{BC3B2B72-E35C-274D-8A57-879782CEDD4F}" type="datetimeFigureOut">
              <a:rPr lang="es-CO" smtClean="0"/>
              <a:t>30/01/2024</a:t>
            </a:fld>
            <a:endParaRPr lang="es-CO" dirty="0"/>
          </a:p>
        </p:txBody>
      </p:sp>
      <p:sp>
        <p:nvSpPr>
          <p:cNvPr id="3" name="Marcador de pie de página 2">
            <a:extLst>
              <a:ext uri="{FF2B5EF4-FFF2-40B4-BE49-F238E27FC236}">
                <a16:creationId xmlns:a16="http://schemas.microsoft.com/office/drawing/2014/main" id="{A1320BD3-A225-5DFB-13FA-DC7DE6CCDB8C}"/>
              </a:ext>
            </a:extLst>
          </p:cNvPr>
          <p:cNvSpPr>
            <a:spLocks noGrp="1"/>
          </p:cNvSpPr>
          <p:nvPr>
            <p:ph type="ftr" sz="quarter" idx="11"/>
          </p:nvPr>
        </p:nvSpPr>
        <p:spPr/>
        <p:txBody>
          <a:bodyPr/>
          <a:lstStyle/>
          <a:p>
            <a:endParaRPr lang="es-CO" dirty="0"/>
          </a:p>
        </p:txBody>
      </p:sp>
      <p:sp>
        <p:nvSpPr>
          <p:cNvPr id="4" name="Marcador de número de diapositiva 3">
            <a:extLst>
              <a:ext uri="{FF2B5EF4-FFF2-40B4-BE49-F238E27FC236}">
                <a16:creationId xmlns:a16="http://schemas.microsoft.com/office/drawing/2014/main" id="{27DDA056-B92A-E344-0033-AA2F23C9D3AA}"/>
              </a:ext>
            </a:extLst>
          </p:cNvPr>
          <p:cNvSpPr>
            <a:spLocks noGrp="1"/>
          </p:cNvSpPr>
          <p:nvPr>
            <p:ph type="sldNum" sz="quarter" idx="12"/>
          </p:nvPr>
        </p:nvSpPr>
        <p:spPr/>
        <p:txBody>
          <a:bodyPr/>
          <a:lstStyle/>
          <a:p>
            <a:fld id="{66452978-C166-CD41-8751-12E3018ED12B}" type="slidenum">
              <a:rPr lang="es-CO" smtClean="0"/>
              <a:t>‹Nº›</a:t>
            </a:fld>
            <a:endParaRPr lang="es-CO" dirty="0"/>
          </a:p>
        </p:txBody>
      </p:sp>
    </p:spTree>
    <p:extLst>
      <p:ext uri="{BB962C8B-B14F-4D97-AF65-F5344CB8AC3E}">
        <p14:creationId xmlns:p14="http://schemas.microsoft.com/office/powerpoint/2010/main" val="2120888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C6DAC9-2BD2-8986-6BEF-960D3B292D9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F776DC76-1557-4469-E6E7-12779BD722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a:extLst>
              <a:ext uri="{FF2B5EF4-FFF2-40B4-BE49-F238E27FC236}">
                <a16:creationId xmlns:a16="http://schemas.microsoft.com/office/drawing/2014/main" id="{47CCC093-E360-BAA8-D926-0D01AD1545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A5FF21E-FEE1-5813-9EEE-285F09570A9E}"/>
              </a:ext>
            </a:extLst>
          </p:cNvPr>
          <p:cNvSpPr>
            <a:spLocks noGrp="1"/>
          </p:cNvSpPr>
          <p:nvPr>
            <p:ph type="dt" sz="half" idx="10"/>
          </p:nvPr>
        </p:nvSpPr>
        <p:spPr/>
        <p:txBody>
          <a:bodyPr/>
          <a:lstStyle/>
          <a:p>
            <a:fld id="{BC3B2B72-E35C-274D-8A57-879782CEDD4F}" type="datetimeFigureOut">
              <a:rPr lang="es-CO" smtClean="0"/>
              <a:t>30/01/2024</a:t>
            </a:fld>
            <a:endParaRPr lang="es-CO" dirty="0"/>
          </a:p>
        </p:txBody>
      </p:sp>
      <p:sp>
        <p:nvSpPr>
          <p:cNvPr id="6" name="Marcador de pie de página 5">
            <a:extLst>
              <a:ext uri="{FF2B5EF4-FFF2-40B4-BE49-F238E27FC236}">
                <a16:creationId xmlns:a16="http://schemas.microsoft.com/office/drawing/2014/main" id="{9429FC85-EBC7-D129-5B12-9E3A765F32DF}"/>
              </a:ext>
            </a:extLst>
          </p:cNvPr>
          <p:cNvSpPr>
            <a:spLocks noGrp="1"/>
          </p:cNvSpPr>
          <p:nvPr>
            <p:ph type="ftr" sz="quarter" idx="11"/>
          </p:nvPr>
        </p:nvSpPr>
        <p:spPr/>
        <p:txBody>
          <a:bodyPr/>
          <a:lstStyle/>
          <a:p>
            <a:endParaRPr lang="es-CO" dirty="0"/>
          </a:p>
        </p:txBody>
      </p:sp>
      <p:sp>
        <p:nvSpPr>
          <p:cNvPr id="7" name="Marcador de número de diapositiva 6">
            <a:extLst>
              <a:ext uri="{FF2B5EF4-FFF2-40B4-BE49-F238E27FC236}">
                <a16:creationId xmlns:a16="http://schemas.microsoft.com/office/drawing/2014/main" id="{AED35B3C-E080-816D-B2F4-E353968B75A8}"/>
              </a:ext>
            </a:extLst>
          </p:cNvPr>
          <p:cNvSpPr>
            <a:spLocks noGrp="1"/>
          </p:cNvSpPr>
          <p:nvPr>
            <p:ph type="sldNum" sz="quarter" idx="12"/>
          </p:nvPr>
        </p:nvSpPr>
        <p:spPr/>
        <p:txBody>
          <a:bodyPr/>
          <a:lstStyle/>
          <a:p>
            <a:fld id="{66452978-C166-CD41-8751-12E3018ED12B}" type="slidenum">
              <a:rPr lang="es-CO" smtClean="0"/>
              <a:t>‹Nº›</a:t>
            </a:fld>
            <a:endParaRPr lang="es-CO" dirty="0"/>
          </a:p>
        </p:txBody>
      </p:sp>
    </p:spTree>
    <p:extLst>
      <p:ext uri="{BB962C8B-B14F-4D97-AF65-F5344CB8AC3E}">
        <p14:creationId xmlns:p14="http://schemas.microsoft.com/office/powerpoint/2010/main" val="2125427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1C85551-6625-F437-2195-DBB6B0194B5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a:extLst>
              <a:ext uri="{FF2B5EF4-FFF2-40B4-BE49-F238E27FC236}">
                <a16:creationId xmlns:a16="http://schemas.microsoft.com/office/drawing/2014/main" id="{A5E46A5E-A3DF-646F-CBE1-74AD142CDF0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dirty="0"/>
          </a:p>
        </p:txBody>
      </p:sp>
      <p:sp>
        <p:nvSpPr>
          <p:cNvPr id="4" name="Marcador de texto 3">
            <a:extLst>
              <a:ext uri="{FF2B5EF4-FFF2-40B4-BE49-F238E27FC236}">
                <a16:creationId xmlns:a16="http://schemas.microsoft.com/office/drawing/2014/main" id="{6A0C89CF-81BD-4266-0C2E-22D8E7D47D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4334E8E-DA69-88A9-9C82-8971F1A353EF}"/>
              </a:ext>
            </a:extLst>
          </p:cNvPr>
          <p:cNvSpPr>
            <a:spLocks noGrp="1"/>
          </p:cNvSpPr>
          <p:nvPr>
            <p:ph type="dt" sz="half" idx="10"/>
          </p:nvPr>
        </p:nvSpPr>
        <p:spPr/>
        <p:txBody>
          <a:bodyPr/>
          <a:lstStyle/>
          <a:p>
            <a:fld id="{BC3B2B72-E35C-274D-8A57-879782CEDD4F}" type="datetimeFigureOut">
              <a:rPr lang="es-CO" smtClean="0"/>
              <a:t>30/01/2024</a:t>
            </a:fld>
            <a:endParaRPr lang="es-CO" dirty="0"/>
          </a:p>
        </p:txBody>
      </p:sp>
      <p:sp>
        <p:nvSpPr>
          <p:cNvPr id="6" name="Marcador de pie de página 5">
            <a:extLst>
              <a:ext uri="{FF2B5EF4-FFF2-40B4-BE49-F238E27FC236}">
                <a16:creationId xmlns:a16="http://schemas.microsoft.com/office/drawing/2014/main" id="{22644D91-0496-3C2F-AF71-CB82C4FC978C}"/>
              </a:ext>
            </a:extLst>
          </p:cNvPr>
          <p:cNvSpPr>
            <a:spLocks noGrp="1"/>
          </p:cNvSpPr>
          <p:nvPr>
            <p:ph type="ftr" sz="quarter" idx="11"/>
          </p:nvPr>
        </p:nvSpPr>
        <p:spPr/>
        <p:txBody>
          <a:bodyPr/>
          <a:lstStyle/>
          <a:p>
            <a:endParaRPr lang="es-CO" dirty="0"/>
          </a:p>
        </p:txBody>
      </p:sp>
      <p:sp>
        <p:nvSpPr>
          <p:cNvPr id="7" name="Marcador de número de diapositiva 6">
            <a:extLst>
              <a:ext uri="{FF2B5EF4-FFF2-40B4-BE49-F238E27FC236}">
                <a16:creationId xmlns:a16="http://schemas.microsoft.com/office/drawing/2014/main" id="{41B3598E-5982-D7A2-A905-3980C90F3D50}"/>
              </a:ext>
            </a:extLst>
          </p:cNvPr>
          <p:cNvSpPr>
            <a:spLocks noGrp="1"/>
          </p:cNvSpPr>
          <p:nvPr>
            <p:ph type="sldNum" sz="quarter" idx="12"/>
          </p:nvPr>
        </p:nvSpPr>
        <p:spPr/>
        <p:txBody>
          <a:bodyPr/>
          <a:lstStyle/>
          <a:p>
            <a:fld id="{66452978-C166-CD41-8751-12E3018ED12B}" type="slidenum">
              <a:rPr lang="es-CO" smtClean="0"/>
              <a:t>‹Nº›</a:t>
            </a:fld>
            <a:endParaRPr lang="es-CO" dirty="0"/>
          </a:p>
        </p:txBody>
      </p:sp>
    </p:spTree>
    <p:extLst>
      <p:ext uri="{BB962C8B-B14F-4D97-AF65-F5344CB8AC3E}">
        <p14:creationId xmlns:p14="http://schemas.microsoft.com/office/powerpoint/2010/main" val="1053110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8B51B69B-4E0A-83DA-E071-AFFD54E444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E02B5DA8-C45E-2F8D-D36A-40D86283D9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3D86C5F7-ED06-CDAE-0A06-CA90A6957E6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3B2B72-E35C-274D-8A57-879782CEDD4F}" type="datetimeFigureOut">
              <a:rPr lang="es-CO" smtClean="0"/>
              <a:t>30/01/2024</a:t>
            </a:fld>
            <a:endParaRPr lang="es-CO" dirty="0"/>
          </a:p>
        </p:txBody>
      </p:sp>
      <p:sp>
        <p:nvSpPr>
          <p:cNvPr id="5" name="Marcador de pie de página 4">
            <a:extLst>
              <a:ext uri="{FF2B5EF4-FFF2-40B4-BE49-F238E27FC236}">
                <a16:creationId xmlns:a16="http://schemas.microsoft.com/office/drawing/2014/main" id="{9634DC5E-5F69-006A-64A6-D8879591C0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dirty="0"/>
          </a:p>
        </p:txBody>
      </p:sp>
      <p:sp>
        <p:nvSpPr>
          <p:cNvPr id="6" name="Marcador de número de diapositiva 5">
            <a:extLst>
              <a:ext uri="{FF2B5EF4-FFF2-40B4-BE49-F238E27FC236}">
                <a16:creationId xmlns:a16="http://schemas.microsoft.com/office/drawing/2014/main" id="{E0C2CB1E-E546-F661-96D3-652DD474B8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452978-C166-CD41-8751-12E3018ED12B}" type="slidenum">
              <a:rPr lang="es-CO" smtClean="0"/>
              <a:t>‹Nº›</a:t>
            </a:fld>
            <a:endParaRPr lang="es-CO" dirty="0"/>
          </a:p>
        </p:txBody>
      </p:sp>
    </p:spTree>
    <p:extLst>
      <p:ext uri="{BB962C8B-B14F-4D97-AF65-F5344CB8AC3E}">
        <p14:creationId xmlns:p14="http://schemas.microsoft.com/office/powerpoint/2010/main" val="42451778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hyperlink" Target="mailto:bit.ly/3XHspfM" TargetMode="External"/><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hyperlink" Target="mailto:tocancipaseleccion968@gmail.com" TargetMode="External"/><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hyperlink" Target="mailto:hr@pentapro.com" TargetMode="External"/><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hyperlink" Target="https://lnkd.in/ebAgnjSH" TargetMode="External"/><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hyperlink" Target="mailto:gsalcala@serdan.com.co" TargetMode="External"/><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hyperlink" Target="mailto:Grupoambdirecciongeneral@gmail.com" TargetMode="External"/><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hyperlink" Target="mailto:vibrasociedad@gmail.com" TargetMode="External"/><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hyperlink" Target="mailto:empleandotecali@gmail.com" TargetMode="External"/><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hyperlink" Target="mailto:Recursohumano@solumec.com.co" TargetMode="External"/><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hyperlink" Target="mailto:erika.aranda@impresistem.com" TargetMode="External"/><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hyperlink" Target="mailto:talento.ginprosa@gmail.com" TargetMode="External"/><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hyperlink" Target="mailto:Varboleda@cafam.com.co" TargetMode="External"/><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hyperlink" Target="mailto:dir.negocios@amigo.edu.co" TargetMode="External"/><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hyperlink" Target="mailto:seleccion@unipiloto.edu.co" TargetMode="External"/><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hyperlink" Target="mailto:vanessa.rodriguez@halocolombia.org" TargetMode="External"/><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hyperlink" Target="mailto:https://app.unv.org/api/doa/doa/1746430115962113/social.htmlDabeiba%20(2):" TargetMode="External"/><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hyperlink" Target="mailto:https://app.unv.org/opportunities/1742804109791488" TargetMode="External"/><Relationship Id="rId4" Type="http://schemas.openxmlformats.org/officeDocument/2006/relationships/hyperlink" Target="mailto:https://app.unv.org/api/doa/doa/1745918843291904/social.htmlTumaco%20(2):" TargetMode="External"/></Relationships>
</file>

<file path=ppt/slides/_rels/slide117.xml.rels><?xml version="1.0" encoding="UTF-8" standalone="yes"?>
<Relationships xmlns="http://schemas.openxmlformats.org/package/2006/relationships"><Relationship Id="rId3" Type="http://schemas.openxmlformats.org/officeDocument/2006/relationships/hyperlink" Target="mailto:internacionalizacion@unbosque.edu.co" TargetMode="External"/><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hyperlink" Target="mailto:dagoberto.pacheco@manpower.com.co" TargetMode="External"/><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hyperlink" Target="mailto:coordinaciontrabajosocial@cecar.edu.co" TargetMode="External"/><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hyperlink" Target="mailto:ContadorGeneralAV@acdivoca.co" TargetMode="External"/><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hyperlink" Target="mailto:seleccion@uniempresarial.edu.co" TargetMode="External"/><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mailto:adminpersonal@vanessa.com.co" TargetMode="External"/><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mailto:adminpersonal@vanessa.com.co" TargetMode="External"/><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mailto:jvargas@fonprecon.gov.co" TargetMode="External"/><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mailto:seleccion@ambito.group" TargetMode="External"/><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mailto:adminpersonal@vanessa.com.co" TargetMode="External"/><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mailto:seleccion@ambito.group" TargetMode="External"/><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mailto:info@gerenciatecnologica.com" TargetMode="External"/><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mailto:dimika3distribuciones@gmail.com" TargetMode="External"/><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hyperlink" Target="mailto:ghumana@clinicanoel.org.co" TargetMode="External"/><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hyperlink" Target="mailto:calidad@saludysas.co" TargetMode="External"/><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hyperlink" Target="mailto:gestionhumana@gruponetw.com" TargetMode="External"/><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hyperlink" Target="mailto:mparedesr@sacyr.com" TargetMode="External"/><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hyperlink" Target="mailto:recursoshumanos@fundacionrenacer.org" TargetMode="External"/><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hyperlink" Target="mailto:afarah@meico.com.co" TargetMode="External"/><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hyperlink" Target="mailto:beatriz.white@matteria.co" TargetMode="External"/><Relationship Id="rId2" Type="http://schemas.openxmlformats.org/officeDocument/2006/relationships/image" Target="../media/image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56148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B4CD3AE-A1D7-88E7-074C-5C67C819199D}"/>
              </a:ext>
            </a:extLst>
          </p:cNvPr>
          <p:cNvPicPr>
            <a:picLocks noChangeAspect="1"/>
          </p:cNvPicPr>
          <p:nvPr/>
        </p:nvPicPr>
        <p:blipFill rotWithShape="1">
          <a:blip r:embed="rId3"/>
          <a:srcRect t="17705"/>
          <a:stretch/>
        </p:blipFill>
        <p:spPr>
          <a:xfrm>
            <a:off x="2805834" y="584616"/>
            <a:ext cx="6580331" cy="5029199"/>
          </a:xfrm>
          <a:prstGeom prst="rect">
            <a:avLst/>
          </a:prstGeom>
        </p:spPr>
      </p:pic>
    </p:spTree>
    <p:extLst>
      <p:ext uri="{BB962C8B-B14F-4D97-AF65-F5344CB8AC3E}">
        <p14:creationId xmlns:p14="http://schemas.microsoft.com/office/powerpoint/2010/main" val="187689737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419121D-4F92-6504-2800-97EC9234765F}"/>
              </a:ext>
            </a:extLst>
          </p:cNvPr>
          <p:cNvSpPr txBox="1"/>
          <p:nvPr/>
        </p:nvSpPr>
        <p:spPr>
          <a:xfrm>
            <a:off x="974361" y="888408"/>
            <a:ext cx="9773586" cy="4401205"/>
          </a:xfrm>
          <a:prstGeom prst="rect">
            <a:avLst/>
          </a:prstGeom>
          <a:noFill/>
        </p:spPr>
        <p:txBody>
          <a:bodyPr wrap="square">
            <a:spAutoFit/>
          </a:bodyPr>
          <a:lstStyle/>
          <a:p>
            <a:pPr algn="just"/>
            <a:r>
              <a:rPr lang="es-CO" sz="2000" dirty="0"/>
              <a:t>ABASTECIMIENTO SOSTENIBLE </a:t>
            </a:r>
          </a:p>
          <a:p>
            <a:pPr algn="just"/>
            <a:endParaRPr lang="es-CO" sz="2000" dirty="0"/>
          </a:p>
          <a:p>
            <a:pPr algn="just"/>
            <a:r>
              <a:rPr lang="es-CO" sz="2000" dirty="0"/>
              <a:t>PROPÓSITO DEL CARGO. Creación e implementación de un modelo estructurado de abastecimiento sostenible soportado en la gestión de proveedores. </a:t>
            </a:r>
          </a:p>
          <a:p>
            <a:pPr algn="just"/>
            <a:endParaRPr lang="es-CO" sz="2000" dirty="0"/>
          </a:p>
          <a:p>
            <a:pPr algn="just"/>
            <a:r>
              <a:rPr lang="es-CO" sz="2000" dirty="0"/>
              <a:t>PERFIL. Profesional, con estudios de posgrado, y con formación en carreras afines al propósito del cargo. Con conocimiento y amplia experiencia, superior a 5 años, en sostenibilidad empresarial y cadena de abastecimiento sostenible en empresas del sector indirecto (no relacionado directamente con la producción de bienes o servicios).</a:t>
            </a:r>
          </a:p>
          <a:p>
            <a:pPr algn="just"/>
            <a:endParaRPr lang="es-CO" sz="2000" dirty="0"/>
          </a:p>
          <a:p>
            <a:pPr algn="just"/>
            <a:r>
              <a:rPr lang="es-ES" sz="2000" dirty="0"/>
              <a:t>UBICACIÓN: Bogotá JORNADA: L -V (sin festivos): 8:00 am – 5:30 pm TIPO DE CONTRATO: Término fijo a 12 meses</a:t>
            </a:r>
            <a:endParaRPr lang="es-CO" sz="2000" dirty="0"/>
          </a:p>
          <a:p>
            <a:pPr algn="just"/>
            <a:endParaRPr lang="es-CO" sz="2000" dirty="0"/>
          </a:p>
          <a:p>
            <a:pPr algn="just"/>
            <a:r>
              <a:rPr lang="es-CO" sz="2000" dirty="0"/>
              <a:t>Interesados por favor enviar hojas de vida al siguiente link: </a:t>
            </a:r>
            <a:r>
              <a:rPr lang="es-CO" sz="2000" dirty="0">
                <a:hlinkClick r:id="rId3"/>
              </a:rPr>
              <a:t>bit.ly/3XHspfM </a:t>
            </a:r>
            <a:endParaRPr lang="es-CO" sz="2000" dirty="0"/>
          </a:p>
        </p:txBody>
      </p:sp>
    </p:spTree>
    <p:extLst>
      <p:ext uri="{BB962C8B-B14F-4D97-AF65-F5344CB8AC3E}">
        <p14:creationId xmlns:p14="http://schemas.microsoft.com/office/powerpoint/2010/main" val="166605448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F15B711-77AA-D008-B587-42A62B77DF52}"/>
              </a:ext>
            </a:extLst>
          </p:cNvPr>
          <p:cNvSpPr txBox="1"/>
          <p:nvPr/>
        </p:nvSpPr>
        <p:spPr>
          <a:xfrm>
            <a:off x="1081790" y="2091208"/>
            <a:ext cx="10028420" cy="2308324"/>
          </a:xfrm>
          <a:prstGeom prst="rect">
            <a:avLst/>
          </a:prstGeom>
          <a:noFill/>
        </p:spPr>
        <p:txBody>
          <a:bodyPr wrap="square">
            <a:spAutoFit/>
          </a:bodyPr>
          <a:lstStyle/>
          <a:p>
            <a:pPr algn="just"/>
            <a:r>
              <a:rPr lang="es-CO" sz="2400" dirty="0"/>
              <a:t>Coordinador de Seguridad y Salud en el Trabajo para trabajar en </a:t>
            </a:r>
            <a:r>
              <a:rPr lang="es-CO" sz="2400" dirty="0" err="1"/>
              <a:t>Tocancipa</a:t>
            </a:r>
            <a:r>
              <a:rPr lang="es-CO" sz="2400" dirty="0"/>
              <a:t> sector Industrial, a continuación, comparto condiciones Profesional SST, debe de contar con licencia vigente, que haya tenido experiencia en industria, obra civil, producción o metalmecánica Contrato: Prestación de servicios (asistir mínimo 3 veces por semana)Salario: $ 1.500.000 Interesados enviar hoja de vida </a:t>
            </a:r>
            <a:r>
              <a:rPr lang="es-CO" sz="2400" dirty="0">
                <a:hlinkClick r:id="rId3"/>
              </a:rPr>
              <a:t>tocancipaseleccion968@gmail.com</a:t>
            </a:r>
            <a:r>
              <a:rPr lang="es-CO" sz="2400" dirty="0"/>
              <a:t> </a:t>
            </a:r>
          </a:p>
        </p:txBody>
      </p:sp>
    </p:spTree>
    <p:extLst>
      <p:ext uri="{BB962C8B-B14F-4D97-AF65-F5344CB8AC3E}">
        <p14:creationId xmlns:p14="http://schemas.microsoft.com/office/powerpoint/2010/main" val="283149001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7E0C912-197D-21B5-24BF-87B12156FBAD}"/>
              </a:ext>
            </a:extLst>
          </p:cNvPr>
          <p:cNvSpPr txBox="1"/>
          <p:nvPr/>
        </p:nvSpPr>
        <p:spPr>
          <a:xfrm>
            <a:off x="1321632" y="2090172"/>
            <a:ext cx="9788577" cy="2677656"/>
          </a:xfrm>
          <a:prstGeom prst="rect">
            <a:avLst/>
          </a:prstGeom>
          <a:noFill/>
        </p:spPr>
        <p:txBody>
          <a:bodyPr wrap="square">
            <a:spAutoFit/>
          </a:bodyPr>
          <a:lstStyle/>
          <a:p>
            <a:pPr algn="just"/>
            <a:r>
              <a:rPr lang="es-CO" sz="2400" dirty="0"/>
              <a:t>En Penta Marketing estamos buscando personal que viva en Bogotá y que cuente con visa americana y pasaporte vigente que tenga experiencia manejo de logística de eventos, para trabajar en diferentes proyectos de la compañía en estados unidos, requisitos personal con excelente comunicación, trabajo en equipo, postúlate es una excelente oportunidad de viajar y conocer nuestra experiencia en eventos nivel internacional. Interesados aplicar al correo: </a:t>
            </a:r>
            <a:r>
              <a:rPr lang="es-CO" sz="2400" dirty="0">
                <a:hlinkClick r:id="rId3"/>
              </a:rPr>
              <a:t>hr@pentapro.com</a:t>
            </a:r>
            <a:r>
              <a:rPr lang="es-CO" sz="2400" dirty="0"/>
              <a:t> </a:t>
            </a:r>
          </a:p>
        </p:txBody>
      </p:sp>
    </p:spTree>
    <p:extLst>
      <p:ext uri="{BB962C8B-B14F-4D97-AF65-F5344CB8AC3E}">
        <p14:creationId xmlns:p14="http://schemas.microsoft.com/office/powerpoint/2010/main" val="345417671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D58182E-6E07-8466-7736-064E984771ED}"/>
              </a:ext>
            </a:extLst>
          </p:cNvPr>
          <p:cNvSpPr txBox="1"/>
          <p:nvPr/>
        </p:nvSpPr>
        <p:spPr>
          <a:xfrm>
            <a:off x="1169231" y="2090172"/>
            <a:ext cx="10283253" cy="2677656"/>
          </a:xfrm>
          <a:prstGeom prst="rect">
            <a:avLst/>
          </a:prstGeom>
          <a:noFill/>
        </p:spPr>
        <p:txBody>
          <a:bodyPr wrap="square">
            <a:spAutoFit/>
          </a:bodyPr>
          <a:lstStyle/>
          <a:p>
            <a:pPr algn="just"/>
            <a:r>
              <a:rPr lang="es-CO" sz="2400" dirty="0"/>
              <a:t>¿Vives en el Departamento de Antioquia y buscas posibilidades de empleo para el año 2024?¡Prepárate! Próximamente, a través del #ProcesoSelecciónCNSC Antioquia 3, ofertaremos vacantes en las modalidades de ascenso e ingreso en la Gobernación de Antioquia, la ciudad de Medellín y 14 municipios del departamento. Para conocer las reglas y detalles de este concurso de méritos, consulta el acuerdo de convocatoria y el anexo en nuestra página web  </a:t>
            </a:r>
            <a:r>
              <a:rPr lang="es-CO" sz="2400" dirty="0">
                <a:hlinkClick r:id="rId3"/>
              </a:rPr>
              <a:t>https://lnkd.in/ebAgnjSH</a:t>
            </a:r>
            <a:r>
              <a:rPr lang="es-CO" sz="2400" dirty="0"/>
              <a:t> </a:t>
            </a:r>
          </a:p>
        </p:txBody>
      </p:sp>
    </p:spTree>
    <p:extLst>
      <p:ext uri="{BB962C8B-B14F-4D97-AF65-F5344CB8AC3E}">
        <p14:creationId xmlns:p14="http://schemas.microsoft.com/office/powerpoint/2010/main" val="116204332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78165AA-730A-7B7E-699A-FA681FB117FF}"/>
              </a:ext>
            </a:extLst>
          </p:cNvPr>
          <p:cNvSpPr txBox="1"/>
          <p:nvPr/>
        </p:nvSpPr>
        <p:spPr>
          <a:xfrm>
            <a:off x="1306643" y="975398"/>
            <a:ext cx="9578714" cy="4524315"/>
          </a:xfrm>
          <a:prstGeom prst="rect">
            <a:avLst/>
          </a:prstGeom>
          <a:noFill/>
        </p:spPr>
        <p:txBody>
          <a:bodyPr wrap="square">
            <a:spAutoFit/>
          </a:bodyPr>
          <a:lstStyle/>
          <a:p>
            <a:pPr algn="just"/>
            <a:r>
              <a:rPr lang="es-CO" sz="2400" dirty="0"/>
              <a:t>Empresa del sector de hidrocarburos requiere para su equipo de trabajo Secretaria </a:t>
            </a:r>
            <a:r>
              <a:rPr lang="es-CO" sz="2400" dirty="0" err="1"/>
              <a:t>Bilingue</a:t>
            </a:r>
            <a:r>
              <a:rPr lang="es-CO" sz="2400" dirty="0"/>
              <a:t> que cuente con Técnico/ tecnólogo y/o carrera profesional en administración de empresas o carreras afines. Funciones: Brindar asistencia administrativa a través de la atención, seguimiento, registro y control de trámites, actividades, documentación y requerimientos del área funcional. Requisitos:- </a:t>
            </a:r>
            <a:r>
              <a:rPr lang="es-CO" sz="2400" dirty="0" err="1"/>
              <a:t>Minimo</a:t>
            </a:r>
            <a:r>
              <a:rPr lang="es-CO" sz="2400" dirty="0"/>
              <a:t> 3 años de experiencia en el cargo en entornos internacionales o interculturales.- Dominio de MS Office.- Nivel de ingles avanzado con excelente dominio oral y escrito del idioma inglés. Horario: Oficina Salario: A convenir de acuerdo a experiencia + beneficios extra laborales. Interesados compartir la hoja de vida al correo lguzman@serdan.com.co o </a:t>
            </a:r>
            <a:r>
              <a:rPr lang="es-CO" sz="2400" dirty="0">
                <a:hlinkClick r:id="rId3"/>
              </a:rPr>
              <a:t>gsalcala@serdan.com.co</a:t>
            </a:r>
            <a:r>
              <a:rPr lang="es-CO" sz="2400" dirty="0"/>
              <a:t>  con asunto SECRETARIA BILINGÜE</a:t>
            </a:r>
          </a:p>
        </p:txBody>
      </p:sp>
    </p:spTree>
    <p:extLst>
      <p:ext uri="{BB962C8B-B14F-4D97-AF65-F5344CB8AC3E}">
        <p14:creationId xmlns:p14="http://schemas.microsoft.com/office/powerpoint/2010/main" val="231498963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EBD4E5B-7356-6D85-45B7-DEBFC177205A}"/>
              </a:ext>
            </a:extLst>
          </p:cNvPr>
          <p:cNvSpPr txBox="1"/>
          <p:nvPr/>
        </p:nvSpPr>
        <p:spPr>
          <a:xfrm>
            <a:off x="1209206" y="2274838"/>
            <a:ext cx="9773587" cy="2308324"/>
          </a:xfrm>
          <a:prstGeom prst="rect">
            <a:avLst/>
          </a:prstGeom>
          <a:noFill/>
        </p:spPr>
        <p:txBody>
          <a:bodyPr wrap="square">
            <a:spAutoFit/>
          </a:bodyPr>
          <a:lstStyle/>
          <a:p>
            <a:pPr algn="just"/>
            <a:r>
              <a:rPr lang="es-CO" sz="2400" dirty="0"/>
              <a:t>En </a:t>
            </a:r>
            <a:r>
              <a:rPr lang="es-CO" sz="2400" dirty="0" err="1"/>
              <a:t>Almibar</a:t>
            </a:r>
            <a:r>
              <a:rPr lang="es-CO" sz="2400" dirty="0"/>
              <a:t> intimo, estamos en la búsqueda de una persona proactiva y dedicada para unirse a nuestro equipo como operaria de producción para planta de confección de brasier , debe tener experiencia en brasier y el manejo de plana, </a:t>
            </a:r>
            <a:r>
              <a:rPr lang="es-CO" sz="2400" dirty="0" err="1"/>
              <a:t>recubridora</a:t>
            </a:r>
            <a:r>
              <a:rPr lang="es-CO" sz="2400" dirty="0"/>
              <a:t> y fileteadora. Interesados por favor enviar hoja de vida a </a:t>
            </a:r>
            <a:r>
              <a:rPr lang="es-CO" sz="2400" dirty="0">
                <a:hlinkClick r:id="rId3"/>
              </a:rPr>
              <a:t>Grupoambdirecciongeneral@gmail.com</a:t>
            </a:r>
            <a:r>
              <a:rPr lang="es-CO" sz="2400" dirty="0"/>
              <a:t>  con el asunto operaria de confección</a:t>
            </a:r>
          </a:p>
        </p:txBody>
      </p:sp>
    </p:spTree>
    <p:extLst>
      <p:ext uri="{BB962C8B-B14F-4D97-AF65-F5344CB8AC3E}">
        <p14:creationId xmlns:p14="http://schemas.microsoft.com/office/powerpoint/2010/main" val="294919844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2AE395C-4C84-3D3E-F2B9-FDF53566A9DF}"/>
              </a:ext>
            </a:extLst>
          </p:cNvPr>
          <p:cNvSpPr txBox="1"/>
          <p:nvPr/>
        </p:nvSpPr>
        <p:spPr>
          <a:xfrm>
            <a:off x="1269167" y="2019846"/>
            <a:ext cx="9653666" cy="2308324"/>
          </a:xfrm>
          <a:prstGeom prst="rect">
            <a:avLst/>
          </a:prstGeom>
          <a:noFill/>
        </p:spPr>
        <p:txBody>
          <a:bodyPr wrap="square">
            <a:spAutoFit/>
          </a:bodyPr>
          <a:lstStyle/>
          <a:p>
            <a:pPr algn="just"/>
            <a:r>
              <a:rPr lang="es-CO" sz="2400" dirty="0"/>
              <a:t>En murmure </a:t>
            </a:r>
            <a:r>
              <a:rPr lang="es-CO" sz="2400" dirty="0" err="1"/>
              <a:t>lenceria</a:t>
            </a:r>
            <a:r>
              <a:rPr lang="es-CO" sz="2400" dirty="0"/>
              <a:t>, estamos en la búsqueda de una persona proactiva y dedicada para unirse a nuestro equipo como operaria de producción para planta de confección de prendas delicadas , debe tener experiencia en brasier y el manejo de plana, </a:t>
            </a:r>
            <a:r>
              <a:rPr lang="es-CO" sz="2400" dirty="0" err="1"/>
              <a:t>recubridora</a:t>
            </a:r>
            <a:r>
              <a:rPr lang="es-CO" sz="2400" dirty="0"/>
              <a:t> y fileteadora. Interesados por favor enviar hoja de vida a </a:t>
            </a:r>
            <a:r>
              <a:rPr lang="es-CO" sz="2400" dirty="0">
                <a:hlinkClick r:id="rId3"/>
              </a:rPr>
              <a:t>vibrasociedad@gmail.com</a:t>
            </a:r>
            <a:r>
              <a:rPr lang="es-CO" sz="2400" dirty="0"/>
              <a:t>   con el asunto operaria de confección Teléfono 3192152412</a:t>
            </a:r>
          </a:p>
        </p:txBody>
      </p:sp>
    </p:spTree>
    <p:extLst>
      <p:ext uri="{BB962C8B-B14F-4D97-AF65-F5344CB8AC3E}">
        <p14:creationId xmlns:p14="http://schemas.microsoft.com/office/powerpoint/2010/main" val="22517612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711719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AF76001-E710-CB3A-057B-CC892A0D2757}"/>
              </a:ext>
            </a:extLst>
          </p:cNvPr>
          <p:cNvSpPr txBox="1"/>
          <p:nvPr/>
        </p:nvSpPr>
        <p:spPr>
          <a:xfrm>
            <a:off x="722027" y="1431243"/>
            <a:ext cx="10747946" cy="3785652"/>
          </a:xfrm>
          <a:prstGeom prst="rect">
            <a:avLst/>
          </a:prstGeom>
          <a:noFill/>
        </p:spPr>
        <p:txBody>
          <a:bodyPr wrap="square">
            <a:spAutoFit/>
          </a:bodyPr>
          <a:lstStyle/>
          <a:p>
            <a:pPr algn="just"/>
            <a:r>
              <a:rPr lang="es-CO" sz="2400" dirty="0"/>
              <a:t>CALI / VALLE DEL CAUCA / REMOTO Buscamos Ejecutivo(a) Comercial Senior sector QUÍMICOS. (Debe tener vehículo).Experiencia en sectores como: Químicos para tratamiento de aguas, químicos en general. Preferible ingeniero(a) Químico; Materias prima Profesional con experiencia en gestión de ventas</a:t>
            </a:r>
          </a:p>
          <a:p>
            <a:pPr algn="just"/>
            <a:endParaRPr lang="es-CO" sz="2400" dirty="0"/>
          </a:p>
          <a:p>
            <a:pPr algn="just"/>
            <a:r>
              <a:rPr lang="es-ES" sz="2400" dirty="0"/>
              <a:t>Contrato a término indefinido. Modalidad: Remoto (algunas reuniones presenciales).Salario: $3.500.000 Comisiones: 1,5% sobre el valor de la venta antes de impuestos (</a:t>
            </a:r>
            <a:r>
              <a:rPr lang="es-ES" sz="2400" dirty="0" err="1"/>
              <a:t>aprox</a:t>
            </a:r>
            <a:r>
              <a:rPr lang="es-ES" sz="2400" dirty="0"/>
              <a:t> $1.500.000 a $2.500.000) Reconocimiento: Celular, Gastos de viaje/movilización legalizables ¿Te interesa? Envía tu HV al correo </a:t>
            </a:r>
            <a:r>
              <a:rPr lang="es-ES" sz="2400" dirty="0">
                <a:hlinkClick r:id="rId3"/>
              </a:rPr>
              <a:t>empleandotecali@gmail.com</a:t>
            </a:r>
            <a:r>
              <a:rPr lang="es-ES" sz="2400" dirty="0"/>
              <a:t>  Indicando en el asunto ejecutivo(a) Comercial Valle</a:t>
            </a:r>
            <a:endParaRPr lang="es-CO" sz="2400" dirty="0"/>
          </a:p>
        </p:txBody>
      </p:sp>
    </p:spTree>
    <p:extLst>
      <p:ext uri="{BB962C8B-B14F-4D97-AF65-F5344CB8AC3E}">
        <p14:creationId xmlns:p14="http://schemas.microsoft.com/office/powerpoint/2010/main" val="23102069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AF8147F-589E-8E69-4FDB-1FF2101B4CE4}"/>
              </a:ext>
            </a:extLst>
          </p:cNvPr>
          <p:cNvSpPr txBox="1"/>
          <p:nvPr/>
        </p:nvSpPr>
        <p:spPr>
          <a:xfrm>
            <a:off x="1578340" y="1962835"/>
            <a:ext cx="9035319" cy="2554545"/>
          </a:xfrm>
          <a:prstGeom prst="rect">
            <a:avLst/>
          </a:prstGeom>
          <a:noFill/>
        </p:spPr>
        <p:txBody>
          <a:bodyPr wrap="square">
            <a:spAutoFit/>
          </a:bodyPr>
          <a:lstStyle/>
          <a:p>
            <a:pPr algn="just"/>
            <a:r>
              <a:rPr lang="es-CO" sz="2000" dirty="0"/>
              <a:t>Profesional en </a:t>
            </a:r>
            <a:r>
              <a:rPr lang="es-CO" sz="2000" dirty="0" err="1"/>
              <a:t>Contaduria</a:t>
            </a:r>
            <a:r>
              <a:rPr lang="es-CO" sz="2000" dirty="0"/>
              <a:t> publica que cuente con experiencia de 3 a 5 años en liderar equipo de contabilidad </a:t>
            </a:r>
          </a:p>
          <a:p>
            <a:pPr algn="just"/>
            <a:r>
              <a:rPr lang="es-ES" sz="2000" dirty="0"/>
              <a:t>Cargo: Jefe de contabilidad</a:t>
            </a:r>
          </a:p>
          <a:p>
            <a:pPr algn="just"/>
            <a:r>
              <a:rPr lang="es-ES" sz="2000" dirty="0"/>
              <a:t>Horario de oficina Lunes a sábados</a:t>
            </a:r>
          </a:p>
          <a:p>
            <a:pPr algn="just"/>
            <a:r>
              <a:rPr lang="es-ES" sz="2000" dirty="0"/>
              <a:t>Salario: A convenir con experiencias. (</a:t>
            </a:r>
            <a:r>
              <a:rPr lang="es-ES" sz="2000" dirty="0" err="1"/>
              <a:t>Basico</a:t>
            </a:r>
            <a:r>
              <a:rPr lang="es-ES" sz="2000" dirty="0"/>
              <a:t> + Prestaciones sociales)</a:t>
            </a:r>
          </a:p>
          <a:p>
            <a:pPr algn="just"/>
            <a:r>
              <a:rPr lang="es-ES" sz="2000" dirty="0"/>
              <a:t>Contrato: Termino fijo inferior a un año.</a:t>
            </a:r>
          </a:p>
          <a:p>
            <a:pPr algn="just"/>
            <a:r>
              <a:rPr lang="es-ES" sz="2000" dirty="0"/>
              <a:t>Correo: </a:t>
            </a:r>
            <a:r>
              <a:rPr lang="es-ES" sz="2000" dirty="0">
                <a:hlinkClick r:id="rId3"/>
              </a:rPr>
              <a:t>Recursohumano@solumec.com.co</a:t>
            </a:r>
            <a:r>
              <a:rPr lang="es-ES" sz="2000" dirty="0"/>
              <a:t> indicar en el asunto el cargo.</a:t>
            </a:r>
          </a:p>
          <a:p>
            <a:pPr algn="just"/>
            <a:r>
              <a:rPr lang="es-ES" sz="2000" dirty="0"/>
              <a:t> Barranquilla</a:t>
            </a:r>
            <a:endParaRPr lang="es-CO" sz="2000" dirty="0"/>
          </a:p>
        </p:txBody>
      </p:sp>
    </p:spTree>
    <p:extLst>
      <p:ext uri="{BB962C8B-B14F-4D97-AF65-F5344CB8AC3E}">
        <p14:creationId xmlns:p14="http://schemas.microsoft.com/office/powerpoint/2010/main" val="31285097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C1387DA-94A0-8A0E-0898-5C6564C2E198}"/>
              </a:ext>
            </a:extLst>
          </p:cNvPr>
          <p:cNvPicPr>
            <a:picLocks noChangeAspect="1"/>
          </p:cNvPicPr>
          <p:nvPr/>
        </p:nvPicPr>
        <p:blipFill>
          <a:blip r:embed="rId3"/>
          <a:stretch>
            <a:fillRect/>
          </a:stretch>
        </p:blipFill>
        <p:spPr>
          <a:xfrm>
            <a:off x="4190410" y="0"/>
            <a:ext cx="4710589" cy="6858000"/>
          </a:xfrm>
          <a:prstGeom prst="rect">
            <a:avLst/>
          </a:prstGeom>
        </p:spPr>
      </p:pic>
    </p:spTree>
    <p:extLst>
      <p:ext uri="{BB962C8B-B14F-4D97-AF65-F5344CB8AC3E}">
        <p14:creationId xmlns:p14="http://schemas.microsoft.com/office/powerpoint/2010/main" val="183538784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025EDC0-E109-645B-E322-D6E6A774A152}"/>
              </a:ext>
            </a:extLst>
          </p:cNvPr>
          <p:cNvSpPr txBox="1"/>
          <p:nvPr/>
        </p:nvSpPr>
        <p:spPr>
          <a:xfrm>
            <a:off x="929390" y="1720840"/>
            <a:ext cx="9983450" cy="3416320"/>
          </a:xfrm>
          <a:prstGeom prst="rect">
            <a:avLst/>
          </a:prstGeom>
          <a:noFill/>
        </p:spPr>
        <p:txBody>
          <a:bodyPr wrap="square">
            <a:spAutoFit/>
          </a:bodyPr>
          <a:lstStyle/>
          <a:p>
            <a:pPr algn="just"/>
            <a:r>
              <a:rPr lang="es-CO" sz="2400" dirty="0"/>
              <a:t>CONSULTOR DE SERVICIOS con experiencia superior a 2 años en el sector de tecnología en preventa o arquitectura de servicios, venta consultiva de tecnología, conocimientos en dimensionamiento de servicios (Servicios profesionales, mesas de servicio, SOC, NOC, infraestructura, </a:t>
            </a:r>
            <a:r>
              <a:rPr lang="es-CO" sz="2400" dirty="0" err="1"/>
              <a:t>networking</a:t>
            </a:r>
            <a:r>
              <a:rPr lang="es-CO" sz="2400" dirty="0"/>
              <a:t>). Profesional en Administración de empresas, Mercadeo y afines a ciencias administrativas, Ingeniería de Sistemas, Telecomunicaciones o afines. Contrato Indefinido. Horario Lunes a viernes 8:00 a 6:00 pm Híbrido Sitio de trabajo: Calle 80 KM 2 </a:t>
            </a:r>
            <a:r>
              <a:rPr lang="es-CO" sz="2400" dirty="0" err="1"/>
              <a:t>Via</a:t>
            </a:r>
            <a:r>
              <a:rPr lang="es-CO" sz="2400" dirty="0"/>
              <a:t> cota Si cumples con el perfil, enviar la hoja de vida al correo </a:t>
            </a:r>
            <a:r>
              <a:rPr lang="es-CO" sz="2400" dirty="0">
                <a:hlinkClick r:id="rId3"/>
              </a:rPr>
              <a:t>erika.aranda@impresistem.com</a:t>
            </a:r>
            <a:r>
              <a:rPr lang="es-CO" sz="2400" dirty="0"/>
              <a:t>  colocar en el asunto Consultor de Servicios.</a:t>
            </a:r>
          </a:p>
        </p:txBody>
      </p:sp>
    </p:spTree>
    <p:extLst>
      <p:ext uri="{BB962C8B-B14F-4D97-AF65-F5344CB8AC3E}">
        <p14:creationId xmlns:p14="http://schemas.microsoft.com/office/powerpoint/2010/main" val="57106487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D45B1C8-5C11-F1AA-6535-61210FAF4AF5}"/>
              </a:ext>
            </a:extLst>
          </p:cNvPr>
          <p:cNvSpPr txBox="1"/>
          <p:nvPr/>
        </p:nvSpPr>
        <p:spPr>
          <a:xfrm>
            <a:off x="1199212" y="1799219"/>
            <a:ext cx="10148341" cy="3046988"/>
          </a:xfrm>
          <a:prstGeom prst="rect">
            <a:avLst/>
          </a:prstGeom>
          <a:noFill/>
        </p:spPr>
        <p:txBody>
          <a:bodyPr wrap="square">
            <a:spAutoFit/>
          </a:bodyPr>
          <a:lstStyle/>
          <a:p>
            <a:pPr algn="just"/>
            <a:r>
              <a:rPr lang="es-CO" sz="2400" dirty="0"/>
              <a:t>RESIDENTE DE CALIDAD que cumpla con las siguientes condiciones:* Ingeniero Civil, Obras, de infraestructura vial, geólogo con tarjeta profesional vigente* Experiencia General :4 años como Ingeniero Civil obras de infraestructura vial, geólogo* Experiencia Especifica: 2 años como Residente de calidad, coordinador de calidad, manejo de laboratorio Cursos en norma ISO 17025, 9001, 45001, 14001, de actualización vigentes a las normas. Lugar de trabajo: Bogotá Disponibilidad Inmediata Interesados enviar hoja de vida </a:t>
            </a:r>
            <a:r>
              <a:rPr lang="es-CO" sz="2400" dirty="0">
                <a:hlinkClick r:id="rId3"/>
              </a:rPr>
              <a:t>talento.ginprosa@gmail.com</a:t>
            </a:r>
            <a:r>
              <a:rPr lang="es-CO" sz="2400" dirty="0"/>
              <a:t> </a:t>
            </a:r>
          </a:p>
        </p:txBody>
      </p:sp>
    </p:spTree>
    <p:extLst>
      <p:ext uri="{BB962C8B-B14F-4D97-AF65-F5344CB8AC3E}">
        <p14:creationId xmlns:p14="http://schemas.microsoft.com/office/powerpoint/2010/main" val="91952046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1389798-BEE8-6EDE-6485-F48672AE1685}"/>
              </a:ext>
            </a:extLst>
          </p:cNvPr>
          <p:cNvSpPr txBox="1"/>
          <p:nvPr/>
        </p:nvSpPr>
        <p:spPr>
          <a:xfrm>
            <a:off x="1411573" y="2311834"/>
            <a:ext cx="9368853" cy="1938992"/>
          </a:xfrm>
          <a:prstGeom prst="rect">
            <a:avLst/>
          </a:prstGeom>
          <a:noFill/>
        </p:spPr>
        <p:txBody>
          <a:bodyPr wrap="square">
            <a:spAutoFit/>
          </a:bodyPr>
          <a:lstStyle/>
          <a:p>
            <a:pPr algn="just"/>
            <a:r>
              <a:rPr lang="es-CO" sz="2400" dirty="0"/>
              <a:t>Cargo: Jefe Sección Atención Empresarial ​Horario: Lunes a Viernes Contrato: Fijo – Renovable Lugar: Sede administrativa - CAFAM floresta Salario: $ 8.080.400Interesados enviar su hoja de vida al correo: </a:t>
            </a:r>
            <a:r>
              <a:rPr lang="es-CO" sz="2400" dirty="0">
                <a:hlinkClick r:id="rId3"/>
              </a:rPr>
              <a:t>Varboleda@cafam.com.co</a:t>
            </a:r>
            <a:r>
              <a:rPr lang="es-CO" sz="2400" dirty="0"/>
              <a:t> Asunto: Jefe Sección Atención Empresarial.  </a:t>
            </a:r>
            <a:r>
              <a:rPr lang="es-CO" sz="2400" dirty="0" err="1"/>
              <a:t>Bogota</a:t>
            </a:r>
            <a:endParaRPr lang="es-CO" sz="2400" dirty="0"/>
          </a:p>
        </p:txBody>
      </p:sp>
    </p:spTree>
    <p:extLst>
      <p:ext uri="{BB962C8B-B14F-4D97-AF65-F5344CB8AC3E}">
        <p14:creationId xmlns:p14="http://schemas.microsoft.com/office/powerpoint/2010/main" val="134353383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6CF9157-BC2B-F469-0100-578D8B02802E}"/>
              </a:ext>
            </a:extLst>
          </p:cNvPr>
          <p:cNvSpPr txBox="1"/>
          <p:nvPr/>
        </p:nvSpPr>
        <p:spPr>
          <a:xfrm>
            <a:off x="1411573" y="2323236"/>
            <a:ext cx="9368853" cy="1938992"/>
          </a:xfrm>
          <a:prstGeom prst="rect">
            <a:avLst/>
          </a:prstGeom>
          <a:noFill/>
        </p:spPr>
        <p:txBody>
          <a:bodyPr wrap="square">
            <a:spAutoFit/>
          </a:bodyPr>
          <a:lstStyle/>
          <a:p>
            <a:pPr algn="just"/>
            <a:r>
              <a:rPr lang="es-CO" sz="2400" dirty="0"/>
              <a:t>Negocios Internacionales con experiencia docente, nivel de formación mínimo de maestría y un nivel de inglés B2. Ser clasificado en </a:t>
            </a:r>
            <a:r>
              <a:rPr lang="es-CO" sz="2400" dirty="0" err="1"/>
              <a:t>CvLac</a:t>
            </a:r>
            <a:r>
              <a:rPr lang="es-CO" sz="2400" dirty="0"/>
              <a:t> es muy deseable. El salario será conforme al escalafón docente. Agradezco de antemano su colaboración en la difusión de esta convocatoria. Interesados enviar HV a </a:t>
            </a:r>
            <a:r>
              <a:rPr lang="es-CO" sz="2400" dirty="0">
                <a:hlinkClick r:id="rId3"/>
              </a:rPr>
              <a:t>dir.negocios@amigo.edu.co</a:t>
            </a:r>
            <a:r>
              <a:rPr lang="es-CO" sz="2400" dirty="0"/>
              <a:t> </a:t>
            </a:r>
          </a:p>
        </p:txBody>
      </p:sp>
    </p:spTree>
    <p:extLst>
      <p:ext uri="{BB962C8B-B14F-4D97-AF65-F5344CB8AC3E}">
        <p14:creationId xmlns:p14="http://schemas.microsoft.com/office/powerpoint/2010/main" val="350630287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161FFD7-766F-3DF2-421E-0E8C7B206559}"/>
              </a:ext>
            </a:extLst>
          </p:cNvPr>
          <p:cNvSpPr txBox="1"/>
          <p:nvPr/>
        </p:nvSpPr>
        <p:spPr>
          <a:xfrm>
            <a:off x="534649" y="680459"/>
            <a:ext cx="11122701" cy="4893647"/>
          </a:xfrm>
          <a:prstGeom prst="rect">
            <a:avLst/>
          </a:prstGeom>
          <a:noFill/>
        </p:spPr>
        <p:txBody>
          <a:bodyPr wrap="square">
            <a:spAutoFit/>
          </a:bodyPr>
          <a:lstStyle/>
          <a:p>
            <a:pPr algn="just"/>
            <a:r>
              <a:rPr lang="es-CO" sz="2400" dirty="0"/>
              <a:t>Coordinador de Comunicaciones que coordine procesos y estrategias de comunicaciones, diseñe campañas institucionales dirigidas a clientes internos y externos, alineadas con el plan estratégico. PERFIL: Título de pregrado en Publicidad, Comunicación Social o Marketing. Título de postgrado en áreas de comunicaciones, publicidad o marketing. Cursos o programas de actualización que refuercen conocimientos sobre estrategias efectivas de comunicaciones, campañas publicitarias y posicionamiento de marca. Cursos de creatividad estratégica de comunicación publicitaria o afines. Tener experiencia igual o superior a tres (3) años en cargos afines. (Desempeñando cargos en equipos de comunicaciones, equipos creativos o agencias de publicidad.)  SALARIO: $4.389.300 CONDICIONES DE LA CONTRATACIÓN: Contrato laboral a término fijo. RECEPCIÓN DE DOCUMENTOS: Las hojas de vida se recibirán a más tardar hasta las 18:00 horas del 30 de enero de 2024 mediante el correo </a:t>
            </a:r>
            <a:r>
              <a:rPr lang="es-CO" sz="2400" dirty="0">
                <a:hlinkClick r:id="rId3"/>
              </a:rPr>
              <a:t>seleccion@unipiloto.edu.co</a:t>
            </a:r>
            <a:r>
              <a:rPr lang="es-CO" sz="2400" dirty="0"/>
              <a:t> especificando en el asunto nombre del cargo al que aspira.</a:t>
            </a:r>
          </a:p>
        </p:txBody>
      </p:sp>
    </p:spTree>
    <p:extLst>
      <p:ext uri="{BB962C8B-B14F-4D97-AF65-F5344CB8AC3E}">
        <p14:creationId xmlns:p14="http://schemas.microsoft.com/office/powerpoint/2010/main" val="327290169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4E47E54-D241-9FBC-F06F-DEABA1B65741}"/>
              </a:ext>
            </a:extLst>
          </p:cNvPr>
          <p:cNvSpPr txBox="1"/>
          <p:nvPr/>
        </p:nvSpPr>
        <p:spPr>
          <a:xfrm>
            <a:off x="1314137" y="1600918"/>
            <a:ext cx="9563725" cy="3416320"/>
          </a:xfrm>
          <a:prstGeom prst="rect">
            <a:avLst/>
          </a:prstGeom>
          <a:noFill/>
        </p:spPr>
        <p:txBody>
          <a:bodyPr wrap="square">
            <a:spAutoFit/>
          </a:bodyPr>
          <a:lstStyle/>
          <a:p>
            <a:pPr algn="just"/>
            <a:r>
              <a:rPr lang="es-CO" sz="2400" dirty="0" err="1"/>
              <a:t>The</a:t>
            </a:r>
            <a:r>
              <a:rPr lang="es-CO" sz="2400" dirty="0"/>
              <a:t> HALO Trust, ONG de Desminado Civil Humanitario, se encuentra en búsqueda de Oficial de Base de Datos, Profesional en Ingeniería de Sistemas o carreras afines, experiencia mínima de 5 años en diseño, administración e implementación de bases de datos, conocimientos en </a:t>
            </a:r>
            <a:r>
              <a:rPr lang="es-CO" sz="2400" dirty="0" err="1"/>
              <a:t>Postgress</a:t>
            </a:r>
            <a:r>
              <a:rPr lang="es-CO" sz="2400" dirty="0"/>
              <a:t>, </a:t>
            </a:r>
            <a:r>
              <a:rPr lang="es-CO" sz="2400" dirty="0" err="1"/>
              <a:t>PostGIS</a:t>
            </a:r>
            <a:r>
              <a:rPr lang="es-CO" sz="2400" dirty="0"/>
              <a:t> y demás herramientas Ofimáticas. Condiciones laborales: Tipo de contrato: Indefinido. Salario: $4.500.000 a $5.100.000 + $650.000 bono alimentación. Horario: Lunes a viernes 7:00 a.m. a 4:30 p.m. Disponibilidad para viajar. Si cumples con el perfil envía tu hoja de vida al correo </a:t>
            </a:r>
            <a:r>
              <a:rPr lang="es-CO" sz="2400" dirty="0">
                <a:hlinkClick r:id="rId3"/>
              </a:rPr>
              <a:t>vanessa.rodriguez@halocolombia.org</a:t>
            </a:r>
            <a:r>
              <a:rPr lang="es-CO" sz="2400" dirty="0"/>
              <a:t> </a:t>
            </a:r>
          </a:p>
        </p:txBody>
      </p:sp>
    </p:spTree>
    <p:extLst>
      <p:ext uri="{BB962C8B-B14F-4D97-AF65-F5344CB8AC3E}">
        <p14:creationId xmlns:p14="http://schemas.microsoft.com/office/powerpoint/2010/main" val="87240114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26619E5-8832-197D-EE42-0D8C17E0E3D8}"/>
              </a:ext>
            </a:extLst>
          </p:cNvPr>
          <p:cNvSpPr txBox="1"/>
          <p:nvPr/>
        </p:nvSpPr>
        <p:spPr>
          <a:xfrm>
            <a:off x="1214204" y="2166158"/>
            <a:ext cx="10088380" cy="1938992"/>
          </a:xfrm>
          <a:prstGeom prst="rect">
            <a:avLst/>
          </a:prstGeom>
          <a:noFill/>
        </p:spPr>
        <p:txBody>
          <a:bodyPr wrap="square">
            <a:spAutoFit/>
          </a:bodyPr>
          <a:lstStyle/>
          <a:p>
            <a:pPr algn="just"/>
            <a:r>
              <a:rPr lang="es-CO" sz="2400" dirty="0"/>
              <a:t>Las convocatorias vencen el 30 de enero de 2024 y deben aplicar en la plataforma que se determina en los términos. Es la UNV de PNUD.  Bogotá (2): </a:t>
            </a:r>
            <a:r>
              <a:rPr lang="es-CO" sz="2400" dirty="0">
                <a:hlinkClick r:id="rId3"/>
              </a:rPr>
              <a:t>https://app.unv.org/api/doa/doa/1746430115962113/social.htmlDabeiba (2):  </a:t>
            </a:r>
            <a:r>
              <a:rPr lang="es-CO" sz="2400" dirty="0">
                <a:hlinkClick r:id="rId4"/>
              </a:rPr>
              <a:t>https://app.unv.org/api/doa/doa/1745918843291904/social.htmlTumaco (2): </a:t>
            </a:r>
            <a:r>
              <a:rPr lang="es-CO" sz="2400" dirty="0">
                <a:hlinkClick r:id="rId5"/>
              </a:rPr>
              <a:t>https://app.unv.org/opportunities/1742804109791488</a:t>
            </a:r>
            <a:endParaRPr lang="es-CO" sz="2400" dirty="0"/>
          </a:p>
        </p:txBody>
      </p:sp>
    </p:spTree>
    <p:extLst>
      <p:ext uri="{BB962C8B-B14F-4D97-AF65-F5344CB8AC3E}">
        <p14:creationId xmlns:p14="http://schemas.microsoft.com/office/powerpoint/2010/main" val="186317599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E1523C2-415E-1E05-76E1-3D438DC3A0EB}"/>
              </a:ext>
            </a:extLst>
          </p:cNvPr>
          <p:cNvSpPr txBox="1"/>
          <p:nvPr/>
        </p:nvSpPr>
        <p:spPr>
          <a:xfrm>
            <a:off x="1616848" y="1538958"/>
            <a:ext cx="8958303" cy="3416320"/>
          </a:xfrm>
          <a:prstGeom prst="rect">
            <a:avLst/>
          </a:prstGeom>
          <a:noFill/>
        </p:spPr>
        <p:txBody>
          <a:bodyPr wrap="square">
            <a:spAutoFit/>
          </a:bodyPr>
          <a:lstStyle/>
          <a:p>
            <a:pPr algn="just"/>
            <a:r>
              <a:rPr lang="es-CO" sz="2400" dirty="0"/>
              <a:t>Convocatoria profesional de cooperación y convenios*                                                                                                                                   Profesional en Relaciones Internacionales o carreras afines Experiencia laboral mínima de 2 años  en cargos relacionados Experiencia internacional Mínimo nivel de inglés B2                                                                                                                                                                                    Escríbenos a </a:t>
            </a:r>
            <a:r>
              <a:rPr lang="es-CO" sz="2400" dirty="0">
                <a:hlinkClick r:id="rId3"/>
              </a:rPr>
              <a:t>internacionalizacion@unbosque.edu.co</a:t>
            </a:r>
            <a:r>
              <a:rPr lang="es-CO" sz="2400" dirty="0"/>
              <a:t> Revisión de documentos administrativos y elaboración de convenios Será un plus manejar bases de datos y </a:t>
            </a:r>
            <a:r>
              <a:rPr lang="es-CO" sz="2400" dirty="0" err="1"/>
              <a:t>Power</a:t>
            </a:r>
            <a:r>
              <a:rPr lang="es-CO" sz="2400" dirty="0"/>
              <a:t> BI Experiencia en relacionamiento con externos Salario de $4.000.000 Modalidad 100% presencial Contrato laboral a término fijo Ciudad: Bogotá</a:t>
            </a:r>
          </a:p>
        </p:txBody>
      </p:sp>
    </p:spTree>
    <p:extLst>
      <p:ext uri="{BB962C8B-B14F-4D97-AF65-F5344CB8AC3E}">
        <p14:creationId xmlns:p14="http://schemas.microsoft.com/office/powerpoint/2010/main" val="55961094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4468E19-A566-445E-67F9-AAB4A584B37A}"/>
              </a:ext>
            </a:extLst>
          </p:cNvPr>
          <p:cNvSpPr txBox="1"/>
          <p:nvPr/>
        </p:nvSpPr>
        <p:spPr>
          <a:xfrm>
            <a:off x="1558977" y="1222417"/>
            <a:ext cx="9503764" cy="4154984"/>
          </a:xfrm>
          <a:prstGeom prst="rect">
            <a:avLst/>
          </a:prstGeom>
          <a:noFill/>
        </p:spPr>
        <p:txBody>
          <a:bodyPr wrap="square">
            <a:spAutoFit/>
          </a:bodyPr>
          <a:lstStyle/>
          <a:p>
            <a:pPr algn="just"/>
            <a:r>
              <a:rPr lang="es-CO" sz="2400" dirty="0"/>
              <a:t>PROFESIONAL DE OPERACIONES FINANCIERAS </a:t>
            </a:r>
            <a:r>
              <a:rPr lang="es-CO" sz="2400" dirty="0" err="1"/>
              <a:t>BSi</a:t>
            </a:r>
            <a:r>
              <a:rPr lang="es-CO" sz="2400" dirty="0"/>
              <a:t> eres profesional en Finanzas, economía, contaduría o carreras afines en lo posible con especialización en temas tributarios y cuentas con mínimo 4 años de experiencia preferiblemente en el sector oíl &amp; gas, conocimiento en declaraciones, reportes y normatividad tributaria, nacional y municipal, manejo de Office (Excel, Access, </a:t>
            </a:r>
            <a:r>
              <a:rPr lang="es-CO" sz="2400" dirty="0" err="1"/>
              <a:t>Power</a:t>
            </a:r>
            <a:r>
              <a:rPr lang="es-CO" sz="2400" dirty="0"/>
              <a:t> BI) SAP. Condiciones: Contrato: Obra o labor Horario: lunes a viernes Modalidad: teletrabajo suplementario (Mixto)Salario: $9.459.000Base: Bogotá Si estas interesado en esta oferta laboral por favor enviar </a:t>
            </a:r>
            <a:r>
              <a:rPr lang="es-CO" sz="2400" dirty="0" err="1"/>
              <a:t>hv</a:t>
            </a:r>
            <a:r>
              <a:rPr lang="es-CO" sz="2400" dirty="0"/>
              <a:t> al correo </a:t>
            </a:r>
            <a:r>
              <a:rPr lang="es-CO" sz="2400" dirty="0">
                <a:hlinkClick r:id="rId3"/>
              </a:rPr>
              <a:t>dagoberto.pacheco@manpower.com.co</a:t>
            </a:r>
            <a:r>
              <a:rPr lang="es-CO" sz="2400" dirty="0"/>
              <a:t>  indicando en el asunto el cargo al que se postula</a:t>
            </a:r>
          </a:p>
        </p:txBody>
      </p:sp>
    </p:spTree>
    <p:extLst>
      <p:ext uri="{BB962C8B-B14F-4D97-AF65-F5344CB8AC3E}">
        <p14:creationId xmlns:p14="http://schemas.microsoft.com/office/powerpoint/2010/main" val="102287394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3D3A154-E147-2461-4A1F-394E3CB55738}"/>
              </a:ext>
            </a:extLst>
          </p:cNvPr>
          <p:cNvSpPr txBox="1"/>
          <p:nvPr/>
        </p:nvSpPr>
        <p:spPr>
          <a:xfrm>
            <a:off x="1449049" y="1896336"/>
            <a:ext cx="9293901" cy="2677656"/>
          </a:xfrm>
          <a:prstGeom prst="rect">
            <a:avLst/>
          </a:prstGeom>
          <a:noFill/>
        </p:spPr>
        <p:txBody>
          <a:bodyPr wrap="square">
            <a:spAutoFit/>
          </a:bodyPr>
          <a:lstStyle/>
          <a:p>
            <a:pPr algn="just"/>
            <a:r>
              <a:rPr lang="es-CO" sz="2400" dirty="0"/>
              <a:t>En la Corporación Universitaria del Caribe </a:t>
            </a:r>
            <a:r>
              <a:rPr lang="es-CO" sz="2400" dirty="0" err="1"/>
              <a:t>CeCar</a:t>
            </a:r>
            <a:r>
              <a:rPr lang="es-CO" sz="2400" dirty="0"/>
              <a:t> en Sincelejo desde hoy tenemos una convocatoria para proveer un cargo de Docente Tiempo Completo, entre los requisitos claves que el aspirante tenga como mínimo 2 años de experiencia docente y maestría a fines al Trabajo Social. Rango salarial entre 4'500.000 y 5'000.000 dependiendo del cumplimiento de requisitos. Personas interesadas enviar su HV al correo: </a:t>
            </a:r>
            <a:r>
              <a:rPr lang="es-CO" sz="2400" dirty="0">
                <a:hlinkClick r:id="rId3"/>
              </a:rPr>
              <a:t>coordinaciontrabajosocial@cecar.edu.co</a:t>
            </a:r>
            <a:r>
              <a:rPr lang="es-CO" sz="2400" dirty="0"/>
              <a:t> </a:t>
            </a:r>
          </a:p>
        </p:txBody>
      </p:sp>
    </p:spTree>
    <p:extLst>
      <p:ext uri="{BB962C8B-B14F-4D97-AF65-F5344CB8AC3E}">
        <p14:creationId xmlns:p14="http://schemas.microsoft.com/office/powerpoint/2010/main" val="6491753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7D47FFF-3B9E-2046-392A-D54E183503F9}"/>
              </a:ext>
            </a:extLst>
          </p:cNvPr>
          <p:cNvPicPr>
            <a:picLocks noChangeAspect="1"/>
          </p:cNvPicPr>
          <p:nvPr/>
        </p:nvPicPr>
        <p:blipFill>
          <a:blip r:embed="rId3"/>
          <a:stretch>
            <a:fillRect/>
          </a:stretch>
        </p:blipFill>
        <p:spPr>
          <a:xfrm>
            <a:off x="4290637" y="0"/>
            <a:ext cx="4420195" cy="6858000"/>
          </a:xfrm>
          <a:prstGeom prst="rect">
            <a:avLst/>
          </a:prstGeom>
        </p:spPr>
      </p:pic>
    </p:spTree>
    <p:extLst>
      <p:ext uri="{BB962C8B-B14F-4D97-AF65-F5344CB8AC3E}">
        <p14:creationId xmlns:p14="http://schemas.microsoft.com/office/powerpoint/2010/main" val="425078404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027DE61-C604-540E-2C64-5B706AB9CCE8}"/>
              </a:ext>
            </a:extLst>
          </p:cNvPr>
          <p:cNvSpPr txBox="1"/>
          <p:nvPr/>
        </p:nvSpPr>
        <p:spPr>
          <a:xfrm>
            <a:off x="1096780" y="1536174"/>
            <a:ext cx="9998439" cy="3785652"/>
          </a:xfrm>
          <a:prstGeom prst="rect">
            <a:avLst/>
          </a:prstGeom>
          <a:noFill/>
        </p:spPr>
        <p:txBody>
          <a:bodyPr wrap="square">
            <a:spAutoFit/>
          </a:bodyPr>
          <a:lstStyle/>
          <a:p>
            <a:pPr algn="just"/>
            <a:r>
              <a:rPr lang="es-CO" sz="2400" dirty="0"/>
              <a:t>CONTADOR (A) </a:t>
            </a:r>
            <a:r>
              <a:rPr lang="es-CO" sz="2400" dirty="0" err="1"/>
              <a:t>GENERALEstamos</a:t>
            </a:r>
            <a:r>
              <a:rPr lang="es-CO" sz="2400" dirty="0"/>
              <a:t> en búsqueda de un(a) Contador(a) General para desempeñar funciones en la implementación financiera de ACDI/VOCA. El/la Contador(a) General AV tendrá la responsabilidad de llevar a cabo el registro, depuración y control de las operaciones financieras de ACDI/VOCA y sus compañías filiales. Su función principal será mantener actualizados los estados financieros, cumplir con las obligaciones tributarias y seguir las disposiciones legales establecidas por los organismos de control, así como las regulaciones de la casa matriz en Washington.</a:t>
            </a:r>
          </a:p>
          <a:p>
            <a:pPr algn="just"/>
            <a:r>
              <a:rPr lang="es-ES" sz="2400" dirty="0" err="1"/>
              <a:t>ContáctoInteresados</a:t>
            </a:r>
            <a:r>
              <a:rPr lang="es-ES" sz="2400" dirty="0"/>
              <a:t> enviar aplicaciones al correo </a:t>
            </a:r>
            <a:r>
              <a:rPr lang="es-ES" sz="2400" dirty="0">
                <a:hlinkClick r:id="rId3"/>
              </a:rPr>
              <a:t>ContadorGeneralAV@acdivoca.co</a:t>
            </a:r>
            <a:r>
              <a:rPr lang="es-CO" sz="2400" dirty="0"/>
              <a:t> </a:t>
            </a:r>
          </a:p>
        </p:txBody>
      </p:sp>
    </p:spTree>
    <p:extLst>
      <p:ext uri="{BB962C8B-B14F-4D97-AF65-F5344CB8AC3E}">
        <p14:creationId xmlns:p14="http://schemas.microsoft.com/office/powerpoint/2010/main" val="249043983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027DE61-C604-540E-2C64-5B706AB9CCE8}"/>
              </a:ext>
            </a:extLst>
          </p:cNvPr>
          <p:cNvSpPr txBox="1"/>
          <p:nvPr/>
        </p:nvSpPr>
        <p:spPr>
          <a:xfrm>
            <a:off x="946878" y="1176410"/>
            <a:ext cx="9998439" cy="4154984"/>
          </a:xfrm>
          <a:prstGeom prst="rect">
            <a:avLst/>
          </a:prstGeom>
          <a:noFill/>
        </p:spPr>
        <p:txBody>
          <a:bodyPr wrap="square">
            <a:spAutoFit/>
          </a:bodyPr>
          <a:lstStyle/>
          <a:p>
            <a:pPr algn="just"/>
            <a:r>
              <a:rPr lang="es-ES" sz="2400" dirty="0"/>
              <a:t>PROFESIONAL DE LA SALUD FÍSICA. Objetivo del Cargo: Velar y contribuir por el desarrollo integral de la comunidad universitaria a través de la promoción y gestión de acciones de actividad física, desarrollo cultural, deportivo y social. Formación: Profesional en Ciencias del Deporte, Cultura Física o afines. Experiencia: 2 años de experiencia en entrenamiento físico, recreación y deportes. Trabajo con población juvenil, preferiblemente universitaria. Experiencia en eventos, recreación y torneos. Deseable experiencia en gimnasios. Especificaciones de la oferta.1. Horario: Lunes a viernes de 9:00 a.m. a 6:00 p.m.2. Vinculación: Directa.3. Término de contrato: Fijo (6 meses) * Prorrogable. Interesados remitir su Hoja de Vida al correo: </a:t>
            </a:r>
            <a:r>
              <a:rPr lang="es-ES" sz="2400" dirty="0">
                <a:hlinkClick r:id="rId3"/>
              </a:rPr>
              <a:t>seleccion@uniempresarial.edu.co</a:t>
            </a:r>
            <a:r>
              <a:rPr lang="es-ES" sz="2400" dirty="0"/>
              <a:t> </a:t>
            </a:r>
            <a:endParaRPr lang="es-CO" sz="2400" dirty="0"/>
          </a:p>
        </p:txBody>
      </p:sp>
    </p:spTree>
    <p:extLst>
      <p:ext uri="{BB962C8B-B14F-4D97-AF65-F5344CB8AC3E}">
        <p14:creationId xmlns:p14="http://schemas.microsoft.com/office/powerpoint/2010/main" val="21237694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8205F98-DD73-ABF2-54E1-32A6B5C06D11}"/>
              </a:ext>
            </a:extLst>
          </p:cNvPr>
          <p:cNvPicPr>
            <a:picLocks noChangeAspect="1"/>
          </p:cNvPicPr>
          <p:nvPr/>
        </p:nvPicPr>
        <p:blipFill>
          <a:blip r:embed="rId3"/>
          <a:stretch>
            <a:fillRect/>
          </a:stretch>
        </p:blipFill>
        <p:spPr>
          <a:xfrm>
            <a:off x="3626342" y="434715"/>
            <a:ext cx="4939315" cy="5373974"/>
          </a:xfrm>
          <a:prstGeom prst="rect">
            <a:avLst/>
          </a:prstGeom>
        </p:spPr>
      </p:pic>
    </p:spTree>
    <p:extLst>
      <p:ext uri="{BB962C8B-B14F-4D97-AF65-F5344CB8AC3E}">
        <p14:creationId xmlns:p14="http://schemas.microsoft.com/office/powerpoint/2010/main" val="40703362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AF6EDBE-F8E6-899E-E50F-3D04DB073547}"/>
              </a:ext>
            </a:extLst>
          </p:cNvPr>
          <p:cNvPicPr>
            <a:picLocks noChangeAspect="1"/>
          </p:cNvPicPr>
          <p:nvPr/>
        </p:nvPicPr>
        <p:blipFill rotWithShape="1">
          <a:blip r:embed="rId3"/>
          <a:srcRect l="237" t="1365" r="3727" b="4897"/>
          <a:stretch/>
        </p:blipFill>
        <p:spPr>
          <a:xfrm>
            <a:off x="3057485" y="749508"/>
            <a:ext cx="6077029" cy="4877815"/>
          </a:xfrm>
          <a:prstGeom prst="rect">
            <a:avLst/>
          </a:prstGeom>
        </p:spPr>
      </p:pic>
    </p:spTree>
    <p:extLst>
      <p:ext uri="{BB962C8B-B14F-4D97-AF65-F5344CB8AC3E}">
        <p14:creationId xmlns:p14="http://schemas.microsoft.com/office/powerpoint/2010/main" val="36563538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5ED5C26-CE14-9E92-2E6F-CA518B432A95}"/>
              </a:ext>
            </a:extLst>
          </p:cNvPr>
          <p:cNvPicPr>
            <a:picLocks noChangeAspect="1"/>
          </p:cNvPicPr>
          <p:nvPr/>
        </p:nvPicPr>
        <p:blipFill rotWithShape="1">
          <a:blip r:embed="rId3"/>
          <a:srcRect t="21203" b="20874"/>
          <a:stretch/>
        </p:blipFill>
        <p:spPr>
          <a:xfrm>
            <a:off x="4242217" y="365790"/>
            <a:ext cx="4066025" cy="5757116"/>
          </a:xfrm>
          <a:prstGeom prst="rect">
            <a:avLst/>
          </a:prstGeom>
        </p:spPr>
      </p:pic>
    </p:spTree>
    <p:extLst>
      <p:ext uri="{BB962C8B-B14F-4D97-AF65-F5344CB8AC3E}">
        <p14:creationId xmlns:p14="http://schemas.microsoft.com/office/powerpoint/2010/main" val="40930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C2393D8-D69C-AD7A-C7F0-9BCF9CCEB686}"/>
              </a:ext>
            </a:extLst>
          </p:cNvPr>
          <p:cNvPicPr>
            <a:picLocks noChangeAspect="1"/>
          </p:cNvPicPr>
          <p:nvPr/>
        </p:nvPicPr>
        <p:blipFill>
          <a:blip r:embed="rId3"/>
          <a:stretch>
            <a:fillRect/>
          </a:stretch>
        </p:blipFill>
        <p:spPr>
          <a:xfrm>
            <a:off x="2352675" y="727682"/>
            <a:ext cx="6836295" cy="5009804"/>
          </a:xfrm>
          <a:prstGeom prst="rect">
            <a:avLst/>
          </a:prstGeom>
        </p:spPr>
      </p:pic>
    </p:spTree>
    <p:extLst>
      <p:ext uri="{BB962C8B-B14F-4D97-AF65-F5344CB8AC3E}">
        <p14:creationId xmlns:p14="http://schemas.microsoft.com/office/powerpoint/2010/main" val="12738742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15442FEE-C0A1-077D-9995-CFD23653AB8F}"/>
              </a:ext>
            </a:extLst>
          </p:cNvPr>
          <p:cNvPicPr>
            <a:picLocks noChangeAspect="1"/>
          </p:cNvPicPr>
          <p:nvPr/>
        </p:nvPicPr>
        <p:blipFill>
          <a:blip r:embed="rId3"/>
          <a:stretch>
            <a:fillRect/>
          </a:stretch>
        </p:blipFill>
        <p:spPr>
          <a:xfrm>
            <a:off x="4078886" y="82446"/>
            <a:ext cx="5019831" cy="6693108"/>
          </a:xfrm>
          <a:prstGeom prst="rect">
            <a:avLst/>
          </a:prstGeom>
        </p:spPr>
      </p:pic>
    </p:spTree>
    <p:extLst>
      <p:ext uri="{BB962C8B-B14F-4D97-AF65-F5344CB8AC3E}">
        <p14:creationId xmlns:p14="http://schemas.microsoft.com/office/powerpoint/2010/main" val="40001679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9926DE8-4E26-E594-AAE6-938F9D2F0D1F}"/>
              </a:ext>
            </a:extLst>
          </p:cNvPr>
          <p:cNvSpPr txBox="1"/>
          <p:nvPr/>
        </p:nvSpPr>
        <p:spPr>
          <a:xfrm>
            <a:off x="609600" y="849578"/>
            <a:ext cx="10972800" cy="4708981"/>
          </a:xfrm>
          <a:prstGeom prst="rect">
            <a:avLst/>
          </a:prstGeom>
          <a:noFill/>
        </p:spPr>
        <p:txBody>
          <a:bodyPr wrap="square">
            <a:spAutoFit/>
          </a:bodyPr>
          <a:lstStyle/>
          <a:p>
            <a:pPr algn="just"/>
            <a:r>
              <a:rPr lang="es-CO" sz="2000" b="1" dirty="0"/>
              <a:t>Coordinadora de tiendas</a:t>
            </a:r>
          </a:p>
          <a:p>
            <a:pPr algn="just"/>
            <a:r>
              <a:rPr lang="es-CO" sz="2000" dirty="0"/>
              <a:t> Formación académica: Profesional en Mercadeo, Administración de negocios o afines Experiencia: 2 años de experiencia Competencias: liderazgo, orientación a resultados, atención a los detalles, orientación al servicio, comunicación asertiva. Objetivo del cargo: Coordinar acciones que permitan optimizar los resultados de ventas de las tiendas, logrando el cumplimiento del presupuesto de ventas, la apertura de nuevos negocios y el posicionamiento de la marca. Administrar los recursos de personal eficiente y adecuadamente, así como garantizar la ejecución de los procedimientos de las tiendas Habilidades: Manejo de Excel, Manejo de equipos de trabajo. Es un plus: Manejo del sistema </a:t>
            </a:r>
            <a:r>
              <a:rPr lang="es-CO" sz="2000" dirty="0" err="1"/>
              <a:t>Ofima</a:t>
            </a:r>
            <a:r>
              <a:rPr lang="es-CO" sz="2000" dirty="0"/>
              <a:t> ERP Funciones relacionadas al cargo:--Proponer estrategias de promoción y ventas con el equipo comercial y asegurar el cumplimiento de estas  - Validar los cuadres de caja de las tiendas.- Enviar informe consolidado de las ventas de las tiendas al director comercial y mercadeo.- Revisar la programación de horarios, las novedades de nómina, autorizar horas extras, cambios de turno.- Supervisar el estado general de las tiendas (exhibición, aseo, orden y presentación del personal)Remuneración: salario básico 2.500.000 ubicación Medellín con disponibilidad de viajar a visitar los diferentes puntos de ventas Horario: lunes a viernes de 7:00 am a 5:00 pm Enviar HV: </a:t>
            </a:r>
            <a:r>
              <a:rPr lang="es-CO" sz="2000" dirty="0">
                <a:hlinkClick r:id="rId3"/>
              </a:rPr>
              <a:t>adminpersonal@vanessa.com.co</a:t>
            </a:r>
            <a:r>
              <a:rPr lang="es-CO" sz="2000" dirty="0"/>
              <a:t> </a:t>
            </a:r>
          </a:p>
        </p:txBody>
      </p:sp>
    </p:spTree>
    <p:extLst>
      <p:ext uri="{BB962C8B-B14F-4D97-AF65-F5344CB8AC3E}">
        <p14:creationId xmlns:p14="http://schemas.microsoft.com/office/powerpoint/2010/main" val="12103679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813C9FC-FACC-21C7-6564-8A5FFF8F570C}"/>
              </a:ext>
            </a:extLst>
          </p:cNvPr>
          <p:cNvSpPr txBox="1"/>
          <p:nvPr/>
        </p:nvSpPr>
        <p:spPr>
          <a:xfrm>
            <a:off x="1094282" y="1017419"/>
            <a:ext cx="9518754" cy="4401205"/>
          </a:xfrm>
          <a:prstGeom prst="rect">
            <a:avLst/>
          </a:prstGeom>
          <a:noFill/>
        </p:spPr>
        <p:txBody>
          <a:bodyPr wrap="square">
            <a:spAutoFit/>
          </a:bodyPr>
          <a:lstStyle/>
          <a:p>
            <a:pPr algn="just"/>
            <a:r>
              <a:rPr lang="es-CO" sz="2000" b="1" dirty="0"/>
              <a:t>Administradora de punto de venta</a:t>
            </a:r>
          </a:p>
          <a:p>
            <a:pPr algn="just"/>
            <a:r>
              <a:rPr lang="es-CO" sz="2000" dirty="0"/>
              <a:t>Formación académica: bachiller Experiencia: 2 año de experiencia Objetivo: administrar el punto de venta asignado, garantizando su correcto funcionamiento comercial, administrativo y operativo, bajo los procesos y políticas establecidas, asegurando la satisfacción del cliente y cumpliendo el presupuesto de las categorías asignadas. Competencias: orientación a resultados, orientación al servicio, comunicación asertiva. Funciones relacionadas al cargo: -Facturación y recaudo de las ventas realizadas en el punto de venta.- Controlar manejo de caja menor según lineamientos-Supervisar la apertura comercial, asegurando seguridad y presentación.-Verificar el cumplimiento del presupuesto, promoviendo ventas adicionales.-Monitorear atención al cliente, asegurando satisfacción Remuneración: salario básico de 1.360.000ubicación Medellín con disponibilidad de viajar a visitar los diferentes puntos de ventas Horario: 47 horas semanales (lunes a domingo con compensatorio)Enviar HV: </a:t>
            </a:r>
            <a:r>
              <a:rPr lang="es-CO" sz="2000" dirty="0">
                <a:hlinkClick r:id="rId3"/>
              </a:rPr>
              <a:t>adminpersonal@vanessa.com.co</a:t>
            </a:r>
            <a:r>
              <a:rPr lang="es-CO" sz="2000" dirty="0"/>
              <a:t> </a:t>
            </a:r>
          </a:p>
        </p:txBody>
      </p:sp>
    </p:spTree>
    <p:extLst>
      <p:ext uri="{BB962C8B-B14F-4D97-AF65-F5344CB8AC3E}">
        <p14:creationId xmlns:p14="http://schemas.microsoft.com/office/powerpoint/2010/main" val="19092863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43913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7D2B05D-C2D2-CD1E-932C-51EE4DCB53BE}"/>
              </a:ext>
            </a:extLst>
          </p:cNvPr>
          <p:cNvSpPr txBox="1"/>
          <p:nvPr/>
        </p:nvSpPr>
        <p:spPr>
          <a:xfrm>
            <a:off x="1096780" y="1005378"/>
            <a:ext cx="9998439" cy="4524315"/>
          </a:xfrm>
          <a:prstGeom prst="rect">
            <a:avLst/>
          </a:prstGeom>
          <a:noFill/>
        </p:spPr>
        <p:txBody>
          <a:bodyPr wrap="square">
            <a:spAutoFit/>
          </a:bodyPr>
          <a:lstStyle/>
          <a:p>
            <a:pPr algn="just"/>
            <a:r>
              <a:rPr lang="es-CO" sz="2400" dirty="0"/>
              <a:t>El Fondo de Previsión Social del Congreso de la República - FONPRECON, requiere Profesional Especializado Código 2028 Grado 13, ABM de $4.657.200, nombramiento en provisionalidad, con el siguiente perfil, Administración de empresas, Administración pública, Economía, Contador público, Derecho, título de posgrado en modalidad de especialización en áreas relacionadas con las funciones del cargo, con 10 meses de experiencia profesional relacionada, en temas de Unidad de Riesgo Operativo, Saro, </a:t>
            </a:r>
            <a:r>
              <a:rPr lang="es-CO" sz="2400" dirty="0" err="1"/>
              <a:t>Sarlaft</a:t>
            </a:r>
            <a:r>
              <a:rPr lang="es-CO" sz="2400" dirty="0"/>
              <a:t>, y </a:t>
            </a:r>
            <a:r>
              <a:rPr lang="es-CO" sz="2400" dirty="0" err="1"/>
              <a:t>Sarm</a:t>
            </a:r>
            <a:r>
              <a:rPr lang="es-CO" sz="2400" dirty="0"/>
              <a:t>, Norma </a:t>
            </a:r>
            <a:r>
              <a:rPr lang="es-CO" sz="2400" dirty="0" err="1"/>
              <a:t>tėcnica</a:t>
            </a:r>
            <a:r>
              <a:rPr lang="es-CO" sz="2400" dirty="0"/>
              <a:t> NTC-ISO:9001, Modelos de gestión y MIPG, se reciben Hojas de Vida con los correspondientes soportes de educación y certificaciones laborales con funciones, hasta el día  29 de enero de 2024, en el correo </a:t>
            </a:r>
            <a:r>
              <a:rPr lang="es-CO" sz="2400" dirty="0">
                <a:hlinkClick r:id="rId3"/>
              </a:rPr>
              <a:t>jvargas@fonprecon.gov.co</a:t>
            </a:r>
            <a:r>
              <a:rPr lang="es-CO" sz="2400" dirty="0"/>
              <a:t> , solo se tienen encuentra las HV que cumplan requisitos</a:t>
            </a:r>
          </a:p>
        </p:txBody>
      </p:sp>
    </p:spTree>
    <p:extLst>
      <p:ext uri="{BB962C8B-B14F-4D97-AF65-F5344CB8AC3E}">
        <p14:creationId xmlns:p14="http://schemas.microsoft.com/office/powerpoint/2010/main" val="14360459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2B39861-F438-CB3A-458F-4060718D3837}"/>
              </a:ext>
            </a:extLst>
          </p:cNvPr>
          <p:cNvSpPr txBox="1"/>
          <p:nvPr/>
        </p:nvSpPr>
        <p:spPr>
          <a:xfrm>
            <a:off x="1214203" y="2401774"/>
            <a:ext cx="10058400" cy="1569660"/>
          </a:xfrm>
          <a:prstGeom prst="rect">
            <a:avLst/>
          </a:prstGeom>
          <a:noFill/>
        </p:spPr>
        <p:txBody>
          <a:bodyPr wrap="square">
            <a:spAutoFit/>
          </a:bodyPr>
          <a:lstStyle/>
          <a:p>
            <a:pPr algn="just"/>
            <a:r>
              <a:rPr lang="es-CO" sz="2400" dirty="0"/>
              <a:t>Coordinador Administrativo para la ciudad de Medellín, que tenga experiencia de 3 a 5 años y haya tenido la oportunidad de trabajar en el sector de alimentos. Interesados enviar hoja de vida al correo </a:t>
            </a:r>
            <a:r>
              <a:rPr lang="es-CO" sz="2400" dirty="0" err="1">
                <a:hlinkClick r:id="rId3"/>
              </a:rPr>
              <a:t>seleccion@ambito.group</a:t>
            </a:r>
            <a:r>
              <a:rPr lang="es-CO" sz="2400" dirty="0"/>
              <a:t> Asunto: Coordinador Administrativo</a:t>
            </a:r>
          </a:p>
        </p:txBody>
      </p:sp>
    </p:spTree>
    <p:extLst>
      <p:ext uri="{BB962C8B-B14F-4D97-AF65-F5344CB8AC3E}">
        <p14:creationId xmlns:p14="http://schemas.microsoft.com/office/powerpoint/2010/main" val="33802733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01749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0B844955-D1C1-C65B-77BD-46A64313ED63}"/>
              </a:ext>
            </a:extLst>
          </p:cNvPr>
          <p:cNvPicPr>
            <a:picLocks noChangeAspect="1"/>
          </p:cNvPicPr>
          <p:nvPr/>
        </p:nvPicPr>
        <p:blipFill rotWithShape="1">
          <a:blip r:embed="rId3"/>
          <a:srcRect t="18361" b="18688"/>
          <a:stretch/>
        </p:blipFill>
        <p:spPr>
          <a:xfrm>
            <a:off x="4152276" y="401697"/>
            <a:ext cx="4167265" cy="5829617"/>
          </a:xfrm>
          <a:prstGeom prst="rect">
            <a:avLst/>
          </a:prstGeom>
        </p:spPr>
      </p:pic>
    </p:spTree>
    <p:extLst>
      <p:ext uri="{BB962C8B-B14F-4D97-AF65-F5344CB8AC3E}">
        <p14:creationId xmlns:p14="http://schemas.microsoft.com/office/powerpoint/2010/main" val="10145153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0ADBC1B-1E73-ACB5-2F57-B4E995741701}"/>
              </a:ext>
            </a:extLst>
          </p:cNvPr>
          <p:cNvPicPr>
            <a:picLocks noChangeAspect="1"/>
          </p:cNvPicPr>
          <p:nvPr/>
        </p:nvPicPr>
        <p:blipFill rotWithShape="1">
          <a:blip r:embed="rId3"/>
          <a:srcRect t="9617"/>
          <a:stretch/>
        </p:blipFill>
        <p:spPr>
          <a:xfrm>
            <a:off x="2495863" y="659568"/>
            <a:ext cx="6776167" cy="5134130"/>
          </a:xfrm>
          <a:prstGeom prst="rect">
            <a:avLst/>
          </a:prstGeom>
        </p:spPr>
      </p:pic>
    </p:spTree>
    <p:extLst>
      <p:ext uri="{BB962C8B-B14F-4D97-AF65-F5344CB8AC3E}">
        <p14:creationId xmlns:p14="http://schemas.microsoft.com/office/powerpoint/2010/main" val="15740076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061B6708-204B-C17F-178D-3CF5A36B2522}"/>
              </a:ext>
            </a:extLst>
          </p:cNvPr>
          <p:cNvPicPr>
            <a:picLocks noChangeAspect="1"/>
          </p:cNvPicPr>
          <p:nvPr/>
        </p:nvPicPr>
        <p:blipFill>
          <a:blip r:embed="rId3"/>
          <a:stretch>
            <a:fillRect/>
          </a:stretch>
        </p:blipFill>
        <p:spPr>
          <a:xfrm>
            <a:off x="4317089" y="0"/>
            <a:ext cx="3857625" cy="6858000"/>
          </a:xfrm>
          <a:prstGeom prst="rect">
            <a:avLst/>
          </a:prstGeom>
        </p:spPr>
      </p:pic>
    </p:spTree>
    <p:extLst>
      <p:ext uri="{BB962C8B-B14F-4D97-AF65-F5344CB8AC3E}">
        <p14:creationId xmlns:p14="http://schemas.microsoft.com/office/powerpoint/2010/main" val="7368604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76BCCAD3-3718-340E-5CC4-C563EDC60981}"/>
              </a:ext>
            </a:extLst>
          </p:cNvPr>
          <p:cNvPicPr>
            <a:picLocks noChangeAspect="1"/>
          </p:cNvPicPr>
          <p:nvPr/>
        </p:nvPicPr>
        <p:blipFill>
          <a:blip r:embed="rId3"/>
          <a:stretch>
            <a:fillRect/>
          </a:stretch>
        </p:blipFill>
        <p:spPr>
          <a:xfrm>
            <a:off x="4362059" y="0"/>
            <a:ext cx="3857625" cy="6858000"/>
          </a:xfrm>
          <a:prstGeom prst="rect">
            <a:avLst/>
          </a:prstGeom>
        </p:spPr>
      </p:pic>
    </p:spTree>
    <p:extLst>
      <p:ext uri="{BB962C8B-B14F-4D97-AF65-F5344CB8AC3E}">
        <p14:creationId xmlns:p14="http://schemas.microsoft.com/office/powerpoint/2010/main" val="24466426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36B3931-49C3-91CD-5AC2-D3BE0E793150}"/>
              </a:ext>
            </a:extLst>
          </p:cNvPr>
          <p:cNvPicPr>
            <a:picLocks noChangeAspect="1"/>
          </p:cNvPicPr>
          <p:nvPr/>
        </p:nvPicPr>
        <p:blipFill>
          <a:blip r:embed="rId3"/>
          <a:stretch>
            <a:fillRect/>
          </a:stretch>
        </p:blipFill>
        <p:spPr>
          <a:xfrm>
            <a:off x="2997861" y="374754"/>
            <a:ext cx="5897094" cy="5358984"/>
          </a:xfrm>
          <a:prstGeom prst="rect">
            <a:avLst/>
          </a:prstGeom>
        </p:spPr>
      </p:pic>
    </p:spTree>
    <p:extLst>
      <p:ext uri="{BB962C8B-B14F-4D97-AF65-F5344CB8AC3E}">
        <p14:creationId xmlns:p14="http://schemas.microsoft.com/office/powerpoint/2010/main" val="8988492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3BBCA45C-B1BA-6758-CDBF-09DE59F16321}"/>
              </a:ext>
            </a:extLst>
          </p:cNvPr>
          <p:cNvPicPr>
            <a:picLocks noChangeAspect="1"/>
          </p:cNvPicPr>
          <p:nvPr/>
        </p:nvPicPr>
        <p:blipFill>
          <a:blip r:embed="rId3"/>
          <a:stretch>
            <a:fillRect/>
          </a:stretch>
        </p:blipFill>
        <p:spPr>
          <a:xfrm>
            <a:off x="4192670" y="0"/>
            <a:ext cx="4406265" cy="6858000"/>
          </a:xfrm>
          <a:prstGeom prst="rect">
            <a:avLst/>
          </a:prstGeom>
        </p:spPr>
      </p:pic>
    </p:spTree>
    <p:extLst>
      <p:ext uri="{BB962C8B-B14F-4D97-AF65-F5344CB8AC3E}">
        <p14:creationId xmlns:p14="http://schemas.microsoft.com/office/powerpoint/2010/main" val="21582181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7477CB6B-A350-2B58-878B-E7D91BC8546C}"/>
              </a:ext>
            </a:extLst>
          </p:cNvPr>
          <p:cNvPicPr>
            <a:picLocks noChangeAspect="1"/>
          </p:cNvPicPr>
          <p:nvPr/>
        </p:nvPicPr>
        <p:blipFill>
          <a:blip r:embed="rId3"/>
          <a:stretch>
            <a:fillRect/>
          </a:stretch>
        </p:blipFill>
        <p:spPr>
          <a:xfrm>
            <a:off x="4435078" y="0"/>
            <a:ext cx="3321844" cy="6858000"/>
          </a:xfrm>
          <a:prstGeom prst="rect">
            <a:avLst/>
          </a:prstGeom>
        </p:spPr>
      </p:pic>
    </p:spTree>
    <p:extLst>
      <p:ext uri="{BB962C8B-B14F-4D97-AF65-F5344CB8AC3E}">
        <p14:creationId xmlns:p14="http://schemas.microsoft.com/office/powerpoint/2010/main" val="7718129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84803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C561A4A-E66E-4419-4EF2-FD8BEFBF42EB}"/>
              </a:ext>
            </a:extLst>
          </p:cNvPr>
          <p:cNvPicPr>
            <a:picLocks noChangeAspect="1"/>
          </p:cNvPicPr>
          <p:nvPr/>
        </p:nvPicPr>
        <p:blipFill>
          <a:blip r:embed="rId3"/>
          <a:stretch>
            <a:fillRect/>
          </a:stretch>
        </p:blipFill>
        <p:spPr>
          <a:xfrm>
            <a:off x="4167187" y="0"/>
            <a:ext cx="3857625" cy="6858000"/>
          </a:xfrm>
          <a:prstGeom prst="rect">
            <a:avLst/>
          </a:prstGeom>
        </p:spPr>
      </p:pic>
    </p:spTree>
    <p:extLst>
      <p:ext uri="{BB962C8B-B14F-4D97-AF65-F5344CB8AC3E}">
        <p14:creationId xmlns:p14="http://schemas.microsoft.com/office/powerpoint/2010/main" val="29955802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28BE6A3-E969-47AE-10F2-C8DE40FC38DB}"/>
              </a:ext>
            </a:extLst>
          </p:cNvPr>
          <p:cNvPicPr>
            <a:picLocks noChangeAspect="1"/>
          </p:cNvPicPr>
          <p:nvPr/>
        </p:nvPicPr>
        <p:blipFill>
          <a:blip r:embed="rId2"/>
          <a:stretch>
            <a:fillRect/>
          </a:stretch>
        </p:blipFill>
        <p:spPr>
          <a:xfrm>
            <a:off x="4267668" y="0"/>
            <a:ext cx="4286250" cy="6858000"/>
          </a:xfrm>
          <a:prstGeom prst="rect">
            <a:avLst/>
          </a:prstGeom>
        </p:spPr>
      </p:pic>
    </p:spTree>
    <p:extLst>
      <p:ext uri="{BB962C8B-B14F-4D97-AF65-F5344CB8AC3E}">
        <p14:creationId xmlns:p14="http://schemas.microsoft.com/office/powerpoint/2010/main" val="10076152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14E7A4F9-E40A-72DD-661C-D505A574ACD8}"/>
              </a:ext>
            </a:extLst>
          </p:cNvPr>
          <p:cNvPicPr>
            <a:picLocks noChangeAspect="1"/>
          </p:cNvPicPr>
          <p:nvPr/>
        </p:nvPicPr>
        <p:blipFill>
          <a:blip r:embed="rId3"/>
          <a:stretch>
            <a:fillRect/>
          </a:stretch>
        </p:blipFill>
        <p:spPr>
          <a:xfrm>
            <a:off x="4080588" y="0"/>
            <a:ext cx="4030824" cy="6858000"/>
          </a:xfrm>
          <a:prstGeom prst="rect">
            <a:avLst/>
          </a:prstGeom>
        </p:spPr>
      </p:pic>
    </p:spTree>
    <p:extLst>
      <p:ext uri="{BB962C8B-B14F-4D97-AF65-F5344CB8AC3E}">
        <p14:creationId xmlns:p14="http://schemas.microsoft.com/office/powerpoint/2010/main" val="18803410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1B20A50-6436-A63C-2509-2F171C65B50D}"/>
              </a:ext>
            </a:extLst>
          </p:cNvPr>
          <p:cNvPicPr>
            <a:picLocks noChangeAspect="1"/>
          </p:cNvPicPr>
          <p:nvPr/>
        </p:nvPicPr>
        <p:blipFill rotWithShape="1">
          <a:blip r:embed="rId3"/>
          <a:srcRect b="2513"/>
          <a:stretch/>
        </p:blipFill>
        <p:spPr>
          <a:xfrm>
            <a:off x="4289146" y="1"/>
            <a:ext cx="4123373" cy="6858000"/>
          </a:xfrm>
          <a:prstGeom prst="rect">
            <a:avLst/>
          </a:prstGeom>
        </p:spPr>
      </p:pic>
    </p:spTree>
    <p:extLst>
      <p:ext uri="{BB962C8B-B14F-4D97-AF65-F5344CB8AC3E}">
        <p14:creationId xmlns:p14="http://schemas.microsoft.com/office/powerpoint/2010/main" val="32863481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FE56DE0-7A1B-E38B-C20E-15074612C852}"/>
              </a:ext>
            </a:extLst>
          </p:cNvPr>
          <p:cNvPicPr>
            <a:picLocks noChangeAspect="1"/>
          </p:cNvPicPr>
          <p:nvPr/>
        </p:nvPicPr>
        <p:blipFill>
          <a:blip r:embed="rId3"/>
          <a:stretch>
            <a:fillRect/>
          </a:stretch>
        </p:blipFill>
        <p:spPr>
          <a:xfrm>
            <a:off x="4233472" y="0"/>
            <a:ext cx="4114800" cy="6858000"/>
          </a:xfrm>
          <a:prstGeom prst="rect">
            <a:avLst/>
          </a:prstGeom>
        </p:spPr>
      </p:pic>
    </p:spTree>
    <p:extLst>
      <p:ext uri="{BB962C8B-B14F-4D97-AF65-F5344CB8AC3E}">
        <p14:creationId xmlns:p14="http://schemas.microsoft.com/office/powerpoint/2010/main" val="41443273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80F0B28-5279-FEE5-F7FF-48CC164979C7}"/>
              </a:ext>
            </a:extLst>
          </p:cNvPr>
          <p:cNvPicPr>
            <a:picLocks noChangeAspect="1"/>
          </p:cNvPicPr>
          <p:nvPr/>
        </p:nvPicPr>
        <p:blipFill>
          <a:blip r:embed="rId3"/>
          <a:stretch>
            <a:fillRect/>
          </a:stretch>
        </p:blipFill>
        <p:spPr>
          <a:xfrm>
            <a:off x="4235568" y="0"/>
            <a:ext cx="4230529" cy="6858000"/>
          </a:xfrm>
          <a:prstGeom prst="rect">
            <a:avLst/>
          </a:prstGeom>
        </p:spPr>
      </p:pic>
    </p:spTree>
    <p:extLst>
      <p:ext uri="{BB962C8B-B14F-4D97-AF65-F5344CB8AC3E}">
        <p14:creationId xmlns:p14="http://schemas.microsoft.com/office/powerpoint/2010/main" val="36916315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88D8784-F122-5594-786E-DFC7895CBD0B}"/>
              </a:ext>
            </a:extLst>
          </p:cNvPr>
          <p:cNvPicPr>
            <a:picLocks noChangeAspect="1"/>
          </p:cNvPicPr>
          <p:nvPr/>
        </p:nvPicPr>
        <p:blipFill rotWithShape="1">
          <a:blip r:embed="rId3"/>
          <a:srcRect l="2220" t="1952" r="2296"/>
          <a:stretch/>
        </p:blipFill>
        <p:spPr>
          <a:xfrm>
            <a:off x="3102965" y="599606"/>
            <a:ext cx="6220918" cy="5192530"/>
          </a:xfrm>
          <a:prstGeom prst="rect">
            <a:avLst/>
          </a:prstGeom>
        </p:spPr>
      </p:pic>
    </p:spTree>
    <p:extLst>
      <p:ext uri="{BB962C8B-B14F-4D97-AF65-F5344CB8AC3E}">
        <p14:creationId xmlns:p14="http://schemas.microsoft.com/office/powerpoint/2010/main" val="10206583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D3E2F93E-B4EB-C4EC-5776-0625BF7F24EB}"/>
              </a:ext>
            </a:extLst>
          </p:cNvPr>
          <p:cNvPicPr>
            <a:picLocks noChangeAspect="1"/>
          </p:cNvPicPr>
          <p:nvPr/>
        </p:nvPicPr>
        <p:blipFill>
          <a:blip r:embed="rId3"/>
          <a:stretch>
            <a:fillRect/>
          </a:stretch>
        </p:blipFill>
        <p:spPr>
          <a:xfrm>
            <a:off x="3476469" y="584617"/>
            <a:ext cx="5239062" cy="5239062"/>
          </a:xfrm>
          <a:prstGeom prst="rect">
            <a:avLst/>
          </a:prstGeom>
        </p:spPr>
      </p:pic>
    </p:spTree>
    <p:extLst>
      <p:ext uri="{BB962C8B-B14F-4D97-AF65-F5344CB8AC3E}">
        <p14:creationId xmlns:p14="http://schemas.microsoft.com/office/powerpoint/2010/main" val="6744911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C7B029E-9FA8-D700-C2A8-918AD4F6EA3E}"/>
              </a:ext>
            </a:extLst>
          </p:cNvPr>
          <p:cNvSpPr txBox="1"/>
          <p:nvPr/>
        </p:nvSpPr>
        <p:spPr>
          <a:xfrm>
            <a:off x="1269167" y="1253036"/>
            <a:ext cx="9653665" cy="3785652"/>
          </a:xfrm>
          <a:prstGeom prst="rect">
            <a:avLst/>
          </a:prstGeom>
          <a:noFill/>
        </p:spPr>
        <p:txBody>
          <a:bodyPr wrap="square">
            <a:spAutoFit/>
          </a:bodyPr>
          <a:lstStyle/>
          <a:p>
            <a:pPr algn="just"/>
            <a:r>
              <a:rPr lang="es-CO" sz="2000" b="1" dirty="0"/>
              <a:t>Asesora de ventas </a:t>
            </a:r>
          </a:p>
          <a:p>
            <a:pPr algn="just"/>
            <a:r>
              <a:rPr lang="es-CO" sz="2000" dirty="0"/>
              <a:t>Formación académica: Bachiller Experiencia: 1 año de experiencia en venta de ropa interior en almacenes multimarca y de grandes superficies Objetivo: Garantizar el funcionamiento del punto de venta, garantizando el cumplimiento de presupuesto comercial a través de la gestión adecuada de la venta y la atención a los clientes. Funciones: -Atender cordial y asertivamente a los clientes-Cumplir los objetivos comerciales de la organización, garantizando cumplimiento de presupuesto y crecimiento de las ventas.-Garantizar el orden y limpieza del punto de venta, en función de las responsabilidades de aseo y servicio.-Verificar la idoneidad de los inventarios, recepción de producto, pin de seguridad, precios, cubre hombros, etiquetas y exhibición Remuneración: Salario básico 1.300.000ubicación Medellín Horario: 47 horas semanales (lunes a domingo con compensatorio)Enviar HV: </a:t>
            </a:r>
            <a:r>
              <a:rPr lang="es-CO" sz="2000" dirty="0">
                <a:hlinkClick r:id="rId3"/>
              </a:rPr>
              <a:t>adminpersonal@vanessa.com.co</a:t>
            </a:r>
            <a:r>
              <a:rPr lang="es-CO" sz="2000" dirty="0"/>
              <a:t> </a:t>
            </a:r>
          </a:p>
        </p:txBody>
      </p:sp>
    </p:spTree>
    <p:extLst>
      <p:ext uri="{BB962C8B-B14F-4D97-AF65-F5344CB8AC3E}">
        <p14:creationId xmlns:p14="http://schemas.microsoft.com/office/powerpoint/2010/main" val="2719646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8ABED6E-D17C-19A4-C6AE-5F86BBC41502}"/>
              </a:ext>
            </a:extLst>
          </p:cNvPr>
          <p:cNvSpPr txBox="1"/>
          <p:nvPr/>
        </p:nvSpPr>
        <p:spPr>
          <a:xfrm>
            <a:off x="841948" y="1536174"/>
            <a:ext cx="10508104" cy="3785652"/>
          </a:xfrm>
          <a:prstGeom prst="rect">
            <a:avLst/>
          </a:prstGeom>
          <a:noFill/>
        </p:spPr>
        <p:txBody>
          <a:bodyPr wrap="square">
            <a:spAutoFit/>
          </a:bodyPr>
          <a:lstStyle/>
          <a:p>
            <a:pPr algn="just"/>
            <a:r>
              <a:rPr lang="es-CO" sz="2400" dirty="0"/>
              <a:t>Líder Comercial para la ciudad de Medellín. Esta persona debe contar con mínimo 2 años de experiencia. Será la encargada de: </a:t>
            </a:r>
          </a:p>
          <a:p>
            <a:pPr marL="457200" indent="-457200" algn="just">
              <a:buAutoNum type="arabicPeriod"/>
            </a:pPr>
            <a:r>
              <a:rPr lang="es-CO" sz="2400" dirty="0"/>
              <a:t>Apertura de nuevos negocios, nuevos mercados y nuevos distribuidores.</a:t>
            </a:r>
          </a:p>
          <a:p>
            <a:pPr algn="just"/>
            <a:r>
              <a:rPr lang="es-CO" sz="2400" dirty="0"/>
              <a:t>2. Estructura del área del área comercial. </a:t>
            </a:r>
          </a:p>
          <a:p>
            <a:pPr algn="just"/>
            <a:r>
              <a:rPr lang="es-CO" sz="2400" dirty="0"/>
              <a:t>3. Realizar seguimiento a los vendedores.</a:t>
            </a:r>
          </a:p>
          <a:p>
            <a:pPr algn="just"/>
            <a:r>
              <a:rPr lang="es-CO" sz="2400" dirty="0"/>
              <a:t>4. Definir plan de expansión </a:t>
            </a:r>
          </a:p>
          <a:p>
            <a:pPr algn="just"/>
            <a:endParaRPr lang="es-CO" sz="2400" dirty="0"/>
          </a:p>
          <a:p>
            <a:pPr algn="just"/>
            <a:r>
              <a:rPr lang="es-CO" sz="2400" dirty="0"/>
              <a:t>Debe contar con manejo de </a:t>
            </a:r>
            <a:r>
              <a:rPr lang="es-CO" sz="2400" dirty="0" err="1"/>
              <a:t>excel</a:t>
            </a:r>
            <a:r>
              <a:rPr lang="es-CO" sz="2400" dirty="0"/>
              <a:t>. Interesados enviar hojas de vida al correo </a:t>
            </a:r>
            <a:r>
              <a:rPr lang="es-CO" sz="2400" dirty="0" err="1">
                <a:hlinkClick r:id="rId3"/>
              </a:rPr>
              <a:t>seleccion@ambito.group</a:t>
            </a:r>
            <a:r>
              <a:rPr lang="es-CO" sz="2400" dirty="0">
                <a:hlinkClick r:id="rId3"/>
              </a:rPr>
              <a:t> </a:t>
            </a:r>
            <a:endParaRPr lang="es-CO" sz="2400" dirty="0"/>
          </a:p>
          <a:p>
            <a:pPr algn="just"/>
            <a:r>
              <a:rPr lang="es-CO" sz="2400" dirty="0"/>
              <a:t>Asunto: Líder Comercial</a:t>
            </a:r>
          </a:p>
        </p:txBody>
      </p:sp>
    </p:spTree>
    <p:extLst>
      <p:ext uri="{BB962C8B-B14F-4D97-AF65-F5344CB8AC3E}">
        <p14:creationId xmlns:p14="http://schemas.microsoft.com/office/powerpoint/2010/main" val="5377397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E4663DB-187A-F96E-445D-FFB194043465}"/>
              </a:ext>
            </a:extLst>
          </p:cNvPr>
          <p:cNvPicPr>
            <a:picLocks noChangeAspect="1"/>
          </p:cNvPicPr>
          <p:nvPr/>
        </p:nvPicPr>
        <p:blipFill>
          <a:blip r:embed="rId3"/>
          <a:stretch>
            <a:fillRect/>
          </a:stretch>
        </p:blipFill>
        <p:spPr>
          <a:xfrm>
            <a:off x="4231318" y="0"/>
            <a:ext cx="4149090" cy="6858000"/>
          </a:xfrm>
          <a:prstGeom prst="rect">
            <a:avLst/>
          </a:prstGeom>
        </p:spPr>
      </p:pic>
    </p:spTree>
    <p:extLst>
      <p:ext uri="{BB962C8B-B14F-4D97-AF65-F5344CB8AC3E}">
        <p14:creationId xmlns:p14="http://schemas.microsoft.com/office/powerpoint/2010/main" val="20564695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8ABED6E-D17C-19A4-C6AE-5F86BBC41502}"/>
              </a:ext>
            </a:extLst>
          </p:cNvPr>
          <p:cNvSpPr txBox="1"/>
          <p:nvPr/>
        </p:nvSpPr>
        <p:spPr>
          <a:xfrm>
            <a:off x="841948" y="741696"/>
            <a:ext cx="10508104" cy="4893647"/>
          </a:xfrm>
          <a:prstGeom prst="rect">
            <a:avLst/>
          </a:prstGeom>
          <a:noFill/>
        </p:spPr>
        <p:txBody>
          <a:bodyPr wrap="square">
            <a:spAutoFit/>
          </a:bodyPr>
          <a:lstStyle/>
          <a:p>
            <a:pPr algn="just"/>
            <a:r>
              <a:rPr lang="es-ES" sz="2400" dirty="0"/>
              <a:t>Comercial de Ventas para unirse a nuestro dinámico equipo en Medellín.</a:t>
            </a:r>
          </a:p>
          <a:p>
            <a:pPr algn="just"/>
            <a:r>
              <a:rPr lang="es-ES" sz="2400" dirty="0"/>
              <a:t>Responsabilidades:</a:t>
            </a:r>
          </a:p>
          <a:p>
            <a:pPr algn="just"/>
            <a:r>
              <a:rPr lang="es-ES" sz="2400" dirty="0"/>
              <a:t>•⁠  ⁠Desarrollar estrategias efectivas de ventas para alcanzar y superar los objetivos establecidos.</a:t>
            </a:r>
          </a:p>
          <a:p>
            <a:pPr algn="just"/>
            <a:r>
              <a:rPr lang="es-ES" sz="2400" dirty="0"/>
              <a:t>•⁠  ⁠Identificar oportunidades de negocio y generar leads cualificados.</a:t>
            </a:r>
          </a:p>
          <a:p>
            <a:pPr algn="just"/>
            <a:r>
              <a:rPr lang="es-ES" sz="2400" dirty="0"/>
              <a:t>•⁠  ⁠Gestionar y cultivar relaciones con clientes potenciales y existentes.</a:t>
            </a:r>
          </a:p>
          <a:p>
            <a:pPr algn="just"/>
            <a:r>
              <a:rPr lang="es-ES" sz="2400" dirty="0"/>
              <a:t>•⁠  ⁠Colaborar estrechamente con el equipo de Gerencia Tecnológica para comprender y promover nuestros productos y soluciones tecnológicas.</a:t>
            </a:r>
          </a:p>
          <a:p>
            <a:pPr algn="just"/>
            <a:r>
              <a:rPr lang="es-ES" sz="2400" dirty="0"/>
              <a:t>•⁠  ⁠Preparar y presentar propuestas comerciales a medida que satisfagan las necesidades específicas de los clientes. </a:t>
            </a:r>
          </a:p>
          <a:p>
            <a:pPr algn="just"/>
            <a:endParaRPr lang="es-ES" sz="2400" dirty="0"/>
          </a:p>
          <a:p>
            <a:pPr algn="just"/>
            <a:r>
              <a:rPr lang="es-ES" sz="2400" dirty="0"/>
              <a:t>Si estás listo/a para asumir nuevos desafíos, ¡queremos conocerte! Envía tu hoja de vida al correo </a:t>
            </a:r>
            <a:r>
              <a:rPr lang="es-ES" sz="2400" dirty="0">
                <a:hlinkClick r:id="rId3"/>
              </a:rPr>
              <a:t>info@gerenciatecnologica.com</a:t>
            </a:r>
            <a:r>
              <a:rPr lang="es-ES" sz="2400" dirty="0"/>
              <a:t> </a:t>
            </a:r>
            <a:endParaRPr lang="es-CO" sz="2400" dirty="0"/>
          </a:p>
        </p:txBody>
      </p:sp>
    </p:spTree>
    <p:extLst>
      <p:ext uri="{BB962C8B-B14F-4D97-AF65-F5344CB8AC3E}">
        <p14:creationId xmlns:p14="http://schemas.microsoft.com/office/powerpoint/2010/main" val="16727524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8ABED6E-D17C-19A4-C6AE-5F86BBC41502}"/>
              </a:ext>
            </a:extLst>
          </p:cNvPr>
          <p:cNvSpPr txBox="1"/>
          <p:nvPr/>
        </p:nvSpPr>
        <p:spPr>
          <a:xfrm>
            <a:off x="841948" y="1761027"/>
            <a:ext cx="10508104" cy="2677656"/>
          </a:xfrm>
          <a:prstGeom prst="rect">
            <a:avLst/>
          </a:prstGeom>
          <a:noFill/>
        </p:spPr>
        <p:txBody>
          <a:bodyPr wrap="square">
            <a:spAutoFit/>
          </a:bodyPr>
          <a:lstStyle/>
          <a:p>
            <a:pPr algn="just"/>
            <a:r>
              <a:rPr lang="es-ES" sz="2400" dirty="0"/>
              <a:t>Se requiere entregador domiciliario de pedidos para distribuidora en ruta territorial en Medellín. Requisitos: excelente atención al cliente. Facilidad para el manejo de herramienta electrónica. Contar con datos móviles. Sentido de pertenencia por su trabajo. Cumplimiento a las normas del establecimiento. Transporte propio, preferiblemente moto. Salario mínimo con prestaciones de ley y auxilio de gasolina. Los interesados enviar hoja de vida a  </a:t>
            </a:r>
            <a:r>
              <a:rPr lang="es-ES" sz="2400" dirty="0">
                <a:hlinkClick r:id="rId3"/>
              </a:rPr>
              <a:t>dimika3distribuciones@gmail.com</a:t>
            </a:r>
            <a:r>
              <a:rPr lang="es-ES" sz="2400" dirty="0"/>
              <a:t> </a:t>
            </a:r>
            <a:endParaRPr lang="es-CO" sz="2400" dirty="0"/>
          </a:p>
        </p:txBody>
      </p:sp>
    </p:spTree>
    <p:extLst>
      <p:ext uri="{BB962C8B-B14F-4D97-AF65-F5344CB8AC3E}">
        <p14:creationId xmlns:p14="http://schemas.microsoft.com/office/powerpoint/2010/main" val="31599117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8ABED6E-D17C-19A4-C6AE-5F86BBC41502}"/>
              </a:ext>
            </a:extLst>
          </p:cNvPr>
          <p:cNvSpPr txBox="1"/>
          <p:nvPr/>
        </p:nvSpPr>
        <p:spPr>
          <a:xfrm>
            <a:off x="841948" y="982176"/>
            <a:ext cx="10508104" cy="4524315"/>
          </a:xfrm>
          <a:prstGeom prst="rect">
            <a:avLst/>
          </a:prstGeom>
          <a:noFill/>
        </p:spPr>
        <p:txBody>
          <a:bodyPr wrap="square">
            <a:spAutoFit/>
          </a:bodyPr>
          <a:lstStyle/>
          <a:p>
            <a:pPr algn="just"/>
            <a:r>
              <a:rPr lang="es-ES" sz="2400" dirty="0"/>
              <a:t>Empresa de telecomunicaciones requiere para su equipo de trabajo Auxiliar contable y administrativa con las siguientes habilidades: Archivar, controlar y mantener la información contable que formará parte de los libros y las cuentas de la empresa. Procesar facturación electrónica, manejo de paquetes contables sigo o Word office, manteniendo el orden de la gestión. Experiencia demostrable como auxiliar contable y conocimientos contables. Excelentes habilidades organizativas.. Buen manejo de aritmética y cifras así como perspicacia analítica. Buena comprensión de los principios y prácticas de contabilidad y de informes financieros.</a:t>
            </a:r>
          </a:p>
          <a:p>
            <a:pPr algn="just"/>
            <a:r>
              <a:rPr lang="es-ES" sz="2400" dirty="0"/>
              <a:t>Nivel educativo Técnico o Tecnólogo en carreras afines. Experiencia: mínimo 1 </a:t>
            </a:r>
            <a:r>
              <a:rPr lang="es-ES" sz="2400" dirty="0" err="1"/>
              <a:t>AñoTipo</a:t>
            </a:r>
            <a:r>
              <a:rPr lang="es-ES" sz="2400" dirty="0"/>
              <a:t> de puesto: Contrato laboral- Salario: $1.300.000 - $1.500.000 al mes. Horario de lunes a viernes de 8:00 am - 5:00 pm- Sábado teletrabajo 8-1p.m.Tipo de puesto: Tiempo completo, Indefinido Salario 1.300.000 - $1.500.000 al mes</a:t>
            </a:r>
            <a:endParaRPr lang="es-CO" sz="2400" dirty="0"/>
          </a:p>
        </p:txBody>
      </p:sp>
    </p:spTree>
    <p:extLst>
      <p:ext uri="{BB962C8B-B14F-4D97-AF65-F5344CB8AC3E}">
        <p14:creationId xmlns:p14="http://schemas.microsoft.com/office/powerpoint/2010/main" val="4006746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66753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07BF75F0-AFF9-2047-98A5-1045EEE0A55B}"/>
              </a:ext>
            </a:extLst>
          </p:cNvPr>
          <p:cNvPicPr>
            <a:picLocks noChangeAspect="1"/>
          </p:cNvPicPr>
          <p:nvPr/>
        </p:nvPicPr>
        <p:blipFill rotWithShape="1">
          <a:blip r:embed="rId3"/>
          <a:srcRect l="14770" t="21203" r="15003" b="22404"/>
          <a:stretch/>
        </p:blipFill>
        <p:spPr>
          <a:xfrm>
            <a:off x="4482058" y="192280"/>
            <a:ext cx="3627621" cy="6473440"/>
          </a:xfrm>
          <a:prstGeom prst="rect">
            <a:avLst/>
          </a:prstGeom>
        </p:spPr>
      </p:pic>
    </p:spTree>
    <p:extLst>
      <p:ext uri="{BB962C8B-B14F-4D97-AF65-F5344CB8AC3E}">
        <p14:creationId xmlns:p14="http://schemas.microsoft.com/office/powerpoint/2010/main" val="21603366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081C8A8-D62F-60E5-153B-2D561A108434}"/>
              </a:ext>
            </a:extLst>
          </p:cNvPr>
          <p:cNvPicPr>
            <a:picLocks noChangeAspect="1"/>
          </p:cNvPicPr>
          <p:nvPr/>
        </p:nvPicPr>
        <p:blipFill rotWithShape="1">
          <a:blip r:embed="rId3"/>
          <a:srcRect r="4442" b="3607"/>
          <a:stretch/>
        </p:blipFill>
        <p:spPr>
          <a:xfrm>
            <a:off x="4196782" y="0"/>
            <a:ext cx="4632426" cy="6610662"/>
          </a:xfrm>
          <a:prstGeom prst="rect">
            <a:avLst/>
          </a:prstGeom>
        </p:spPr>
      </p:pic>
    </p:spTree>
    <p:extLst>
      <p:ext uri="{BB962C8B-B14F-4D97-AF65-F5344CB8AC3E}">
        <p14:creationId xmlns:p14="http://schemas.microsoft.com/office/powerpoint/2010/main" val="25234535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D0E7FB36-38CF-CD17-E874-D0462E590C6C}"/>
              </a:ext>
            </a:extLst>
          </p:cNvPr>
          <p:cNvPicPr>
            <a:picLocks noChangeAspect="1"/>
          </p:cNvPicPr>
          <p:nvPr/>
        </p:nvPicPr>
        <p:blipFill rotWithShape="1">
          <a:blip r:embed="rId3"/>
          <a:srcRect r="4751" b="3825"/>
          <a:stretch/>
        </p:blipFill>
        <p:spPr>
          <a:xfrm>
            <a:off x="4166801" y="0"/>
            <a:ext cx="4617436" cy="6595672"/>
          </a:xfrm>
          <a:prstGeom prst="rect">
            <a:avLst/>
          </a:prstGeom>
        </p:spPr>
      </p:pic>
    </p:spTree>
    <p:extLst>
      <p:ext uri="{BB962C8B-B14F-4D97-AF65-F5344CB8AC3E}">
        <p14:creationId xmlns:p14="http://schemas.microsoft.com/office/powerpoint/2010/main" val="37541783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9421CB4-4A32-1426-7C71-008B1D6CF63F}"/>
              </a:ext>
            </a:extLst>
          </p:cNvPr>
          <p:cNvPicPr>
            <a:picLocks noChangeAspect="1"/>
          </p:cNvPicPr>
          <p:nvPr/>
        </p:nvPicPr>
        <p:blipFill>
          <a:blip r:embed="rId3"/>
          <a:stretch>
            <a:fillRect/>
          </a:stretch>
        </p:blipFill>
        <p:spPr>
          <a:xfrm>
            <a:off x="4061869" y="0"/>
            <a:ext cx="4847749" cy="6858000"/>
          </a:xfrm>
          <a:prstGeom prst="rect">
            <a:avLst/>
          </a:prstGeom>
        </p:spPr>
      </p:pic>
    </p:spTree>
    <p:extLst>
      <p:ext uri="{BB962C8B-B14F-4D97-AF65-F5344CB8AC3E}">
        <p14:creationId xmlns:p14="http://schemas.microsoft.com/office/powerpoint/2010/main" val="37641944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B643731-0BF7-4EE9-64ED-4F7D4801E451}"/>
              </a:ext>
            </a:extLst>
          </p:cNvPr>
          <p:cNvPicPr>
            <a:picLocks noChangeAspect="1"/>
          </p:cNvPicPr>
          <p:nvPr/>
        </p:nvPicPr>
        <p:blipFill>
          <a:blip r:embed="rId3"/>
          <a:stretch>
            <a:fillRect/>
          </a:stretch>
        </p:blipFill>
        <p:spPr>
          <a:xfrm>
            <a:off x="4106840" y="0"/>
            <a:ext cx="4847749" cy="6858000"/>
          </a:xfrm>
          <a:prstGeom prst="rect">
            <a:avLst/>
          </a:prstGeom>
        </p:spPr>
      </p:pic>
    </p:spTree>
    <p:extLst>
      <p:ext uri="{BB962C8B-B14F-4D97-AF65-F5344CB8AC3E}">
        <p14:creationId xmlns:p14="http://schemas.microsoft.com/office/powerpoint/2010/main" val="31115987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5F48D37-39C1-68AA-B3F3-F38914627BF1}"/>
              </a:ext>
            </a:extLst>
          </p:cNvPr>
          <p:cNvPicPr>
            <a:picLocks noChangeAspect="1"/>
          </p:cNvPicPr>
          <p:nvPr/>
        </p:nvPicPr>
        <p:blipFill>
          <a:blip r:embed="rId3"/>
          <a:stretch>
            <a:fillRect/>
          </a:stretch>
        </p:blipFill>
        <p:spPr>
          <a:xfrm>
            <a:off x="3471704" y="254833"/>
            <a:ext cx="4708945" cy="5373974"/>
          </a:xfrm>
          <a:prstGeom prst="rect">
            <a:avLst/>
          </a:prstGeom>
        </p:spPr>
      </p:pic>
    </p:spTree>
    <p:extLst>
      <p:ext uri="{BB962C8B-B14F-4D97-AF65-F5344CB8AC3E}">
        <p14:creationId xmlns:p14="http://schemas.microsoft.com/office/powerpoint/2010/main" val="23412536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82B4151-7EC4-7186-2185-13F2528389E5}"/>
              </a:ext>
            </a:extLst>
          </p:cNvPr>
          <p:cNvPicPr>
            <a:picLocks noChangeAspect="1"/>
          </p:cNvPicPr>
          <p:nvPr/>
        </p:nvPicPr>
        <p:blipFill>
          <a:blip r:embed="rId3"/>
          <a:stretch>
            <a:fillRect/>
          </a:stretch>
        </p:blipFill>
        <p:spPr>
          <a:xfrm>
            <a:off x="3261194" y="434715"/>
            <a:ext cx="5072685" cy="5202132"/>
          </a:xfrm>
          <a:prstGeom prst="rect">
            <a:avLst/>
          </a:prstGeom>
        </p:spPr>
      </p:pic>
    </p:spTree>
    <p:extLst>
      <p:ext uri="{BB962C8B-B14F-4D97-AF65-F5344CB8AC3E}">
        <p14:creationId xmlns:p14="http://schemas.microsoft.com/office/powerpoint/2010/main" val="1007920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A060FAC4-DDC4-242C-6CD2-A9A028F82372}"/>
              </a:ext>
            </a:extLst>
          </p:cNvPr>
          <p:cNvPicPr>
            <a:picLocks noChangeAspect="1"/>
          </p:cNvPicPr>
          <p:nvPr/>
        </p:nvPicPr>
        <p:blipFill rotWithShape="1">
          <a:blip r:embed="rId3"/>
          <a:srcRect l="3097" r="5100"/>
          <a:stretch/>
        </p:blipFill>
        <p:spPr>
          <a:xfrm>
            <a:off x="4137285" y="0"/>
            <a:ext cx="5036695" cy="6858000"/>
          </a:xfrm>
          <a:prstGeom prst="rect">
            <a:avLst/>
          </a:prstGeom>
        </p:spPr>
      </p:pic>
    </p:spTree>
    <p:extLst>
      <p:ext uri="{BB962C8B-B14F-4D97-AF65-F5344CB8AC3E}">
        <p14:creationId xmlns:p14="http://schemas.microsoft.com/office/powerpoint/2010/main" val="15203039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636F491-FF25-9F05-11C9-00FE285915D2}"/>
              </a:ext>
            </a:extLst>
          </p:cNvPr>
          <p:cNvPicPr>
            <a:picLocks noChangeAspect="1"/>
          </p:cNvPicPr>
          <p:nvPr/>
        </p:nvPicPr>
        <p:blipFill>
          <a:blip r:embed="rId3"/>
          <a:stretch>
            <a:fillRect/>
          </a:stretch>
        </p:blipFill>
        <p:spPr>
          <a:xfrm>
            <a:off x="3281596" y="179881"/>
            <a:ext cx="5628807" cy="5628807"/>
          </a:xfrm>
          <a:prstGeom prst="rect">
            <a:avLst/>
          </a:prstGeom>
        </p:spPr>
      </p:pic>
    </p:spTree>
    <p:extLst>
      <p:ext uri="{BB962C8B-B14F-4D97-AF65-F5344CB8AC3E}">
        <p14:creationId xmlns:p14="http://schemas.microsoft.com/office/powerpoint/2010/main" val="40438624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D3B0848C-4B8C-25D0-8FC6-C90B02C36181}"/>
              </a:ext>
            </a:extLst>
          </p:cNvPr>
          <p:cNvPicPr>
            <a:picLocks noChangeAspect="1"/>
          </p:cNvPicPr>
          <p:nvPr/>
        </p:nvPicPr>
        <p:blipFill>
          <a:blip r:embed="rId3"/>
          <a:stretch>
            <a:fillRect/>
          </a:stretch>
        </p:blipFill>
        <p:spPr>
          <a:xfrm>
            <a:off x="3379658" y="420975"/>
            <a:ext cx="5432684" cy="5432684"/>
          </a:xfrm>
          <a:prstGeom prst="rect">
            <a:avLst/>
          </a:prstGeom>
        </p:spPr>
      </p:pic>
    </p:spTree>
    <p:extLst>
      <p:ext uri="{BB962C8B-B14F-4D97-AF65-F5344CB8AC3E}">
        <p14:creationId xmlns:p14="http://schemas.microsoft.com/office/powerpoint/2010/main" val="30485911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2A6B042-BCFF-E543-A9A6-FBD43905B4D2}"/>
              </a:ext>
            </a:extLst>
          </p:cNvPr>
          <p:cNvPicPr>
            <a:picLocks noChangeAspect="1"/>
          </p:cNvPicPr>
          <p:nvPr/>
        </p:nvPicPr>
        <p:blipFill>
          <a:blip r:embed="rId3"/>
          <a:stretch>
            <a:fillRect/>
          </a:stretch>
        </p:blipFill>
        <p:spPr>
          <a:xfrm>
            <a:off x="4167187" y="0"/>
            <a:ext cx="3857625" cy="6858000"/>
          </a:xfrm>
          <a:prstGeom prst="rect">
            <a:avLst/>
          </a:prstGeom>
        </p:spPr>
      </p:pic>
    </p:spTree>
    <p:extLst>
      <p:ext uri="{BB962C8B-B14F-4D97-AF65-F5344CB8AC3E}">
        <p14:creationId xmlns:p14="http://schemas.microsoft.com/office/powerpoint/2010/main" val="38843373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BB13FD7-2AA2-71B3-294E-40B8AFE4ACE9}"/>
              </a:ext>
            </a:extLst>
          </p:cNvPr>
          <p:cNvPicPr>
            <a:picLocks noChangeAspect="1"/>
          </p:cNvPicPr>
          <p:nvPr/>
        </p:nvPicPr>
        <p:blipFill>
          <a:blip r:embed="rId3"/>
          <a:stretch>
            <a:fillRect/>
          </a:stretch>
        </p:blipFill>
        <p:spPr>
          <a:xfrm>
            <a:off x="4167187" y="0"/>
            <a:ext cx="3857625" cy="6858000"/>
          </a:xfrm>
          <a:prstGeom prst="rect">
            <a:avLst/>
          </a:prstGeom>
        </p:spPr>
      </p:pic>
    </p:spTree>
    <p:extLst>
      <p:ext uri="{BB962C8B-B14F-4D97-AF65-F5344CB8AC3E}">
        <p14:creationId xmlns:p14="http://schemas.microsoft.com/office/powerpoint/2010/main" val="1937734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1CDAD7AC-0348-78A7-27F2-AA147F51AB19}"/>
              </a:ext>
            </a:extLst>
          </p:cNvPr>
          <p:cNvPicPr>
            <a:picLocks noChangeAspect="1"/>
          </p:cNvPicPr>
          <p:nvPr/>
        </p:nvPicPr>
        <p:blipFill>
          <a:blip r:embed="rId3"/>
          <a:stretch>
            <a:fillRect/>
          </a:stretch>
        </p:blipFill>
        <p:spPr>
          <a:xfrm>
            <a:off x="3267856" y="-1"/>
            <a:ext cx="5620061" cy="5620061"/>
          </a:xfrm>
          <a:prstGeom prst="rect">
            <a:avLst/>
          </a:prstGeom>
        </p:spPr>
      </p:pic>
    </p:spTree>
    <p:extLst>
      <p:ext uri="{BB962C8B-B14F-4D97-AF65-F5344CB8AC3E}">
        <p14:creationId xmlns:p14="http://schemas.microsoft.com/office/powerpoint/2010/main" val="21560496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0CEB5D5-947E-9861-4E78-1DE03AA27244}"/>
              </a:ext>
            </a:extLst>
          </p:cNvPr>
          <p:cNvPicPr>
            <a:picLocks noChangeAspect="1"/>
          </p:cNvPicPr>
          <p:nvPr/>
        </p:nvPicPr>
        <p:blipFill>
          <a:blip r:embed="rId3"/>
          <a:stretch>
            <a:fillRect/>
          </a:stretch>
        </p:blipFill>
        <p:spPr>
          <a:xfrm>
            <a:off x="4054939" y="0"/>
            <a:ext cx="4896765" cy="6536062"/>
          </a:xfrm>
          <a:prstGeom prst="rect">
            <a:avLst/>
          </a:prstGeom>
        </p:spPr>
      </p:pic>
    </p:spTree>
    <p:extLst>
      <p:ext uri="{BB962C8B-B14F-4D97-AF65-F5344CB8AC3E}">
        <p14:creationId xmlns:p14="http://schemas.microsoft.com/office/powerpoint/2010/main" val="34999734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AF23312-7B08-D467-A3B3-2E9CAE336FC0}"/>
              </a:ext>
            </a:extLst>
          </p:cNvPr>
          <p:cNvPicPr>
            <a:picLocks noChangeAspect="1"/>
          </p:cNvPicPr>
          <p:nvPr/>
        </p:nvPicPr>
        <p:blipFill rotWithShape="1">
          <a:blip r:embed="rId3"/>
          <a:srcRect l="3462" r="8245"/>
          <a:stretch/>
        </p:blipFill>
        <p:spPr>
          <a:xfrm>
            <a:off x="4197246" y="0"/>
            <a:ext cx="4796852" cy="6858000"/>
          </a:xfrm>
          <a:prstGeom prst="rect">
            <a:avLst/>
          </a:prstGeom>
        </p:spPr>
      </p:pic>
    </p:spTree>
    <p:extLst>
      <p:ext uri="{BB962C8B-B14F-4D97-AF65-F5344CB8AC3E}">
        <p14:creationId xmlns:p14="http://schemas.microsoft.com/office/powerpoint/2010/main" val="26350973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18B5AAC8-D212-B3BD-E061-621B099D987B}"/>
              </a:ext>
            </a:extLst>
          </p:cNvPr>
          <p:cNvPicPr>
            <a:picLocks noChangeAspect="1"/>
          </p:cNvPicPr>
          <p:nvPr/>
        </p:nvPicPr>
        <p:blipFill rotWithShape="1">
          <a:blip r:embed="rId3"/>
          <a:srcRect t="2120"/>
          <a:stretch/>
        </p:blipFill>
        <p:spPr>
          <a:xfrm>
            <a:off x="3303578" y="374754"/>
            <a:ext cx="5584844" cy="5538864"/>
          </a:xfrm>
          <a:prstGeom prst="rect">
            <a:avLst/>
          </a:prstGeom>
        </p:spPr>
      </p:pic>
    </p:spTree>
    <p:extLst>
      <p:ext uri="{BB962C8B-B14F-4D97-AF65-F5344CB8AC3E}">
        <p14:creationId xmlns:p14="http://schemas.microsoft.com/office/powerpoint/2010/main" val="137364476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A3B33BC3-65E3-616C-5A0E-B0170ABA5BD8}"/>
              </a:ext>
            </a:extLst>
          </p:cNvPr>
          <p:cNvPicPr>
            <a:picLocks noChangeAspect="1"/>
          </p:cNvPicPr>
          <p:nvPr/>
        </p:nvPicPr>
        <p:blipFill>
          <a:blip r:embed="rId3"/>
          <a:stretch>
            <a:fillRect/>
          </a:stretch>
        </p:blipFill>
        <p:spPr>
          <a:xfrm>
            <a:off x="3312827" y="519035"/>
            <a:ext cx="5334624" cy="5334624"/>
          </a:xfrm>
          <a:prstGeom prst="rect">
            <a:avLst/>
          </a:prstGeom>
        </p:spPr>
      </p:pic>
    </p:spTree>
    <p:extLst>
      <p:ext uri="{BB962C8B-B14F-4D97-AF65-F5344CB8AC3E}">
        <p14:creationId xmlns:p14="http://schemas.microsoft.com/office/powerpoint/2010/main" val="41503865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353A652-1C06-0107-34D0-53F7E8002918}"/>
              </a:ext>
            </a:extLst>
          </p:cNvPr>
          <p:cNvPicPr>
            <a:picLocks noChangeAspect="1"/>
          </p:cNvPicPr>
          <p:nvPr/>
        </p:nvPicPr>
        <p:blipFill>
          <a:blip r:embed="rId3"/>
          <a:stretch>
            <a:fillRect/>
          </a:stretch>
        </p:blipFill>
        <p:spPr>
          <a:xfrm>
            <a:off x="3310030" y="389743"/>
            <a:ext cx="5151074" cy="5335327"/>
          </a:xfrm>
          <a:prstGeom prst="rect">
            <a:avLst/>
          </a:prstGeom>
        </p:spPr>
      </p:pic>
    </p:spTree>
    <p:extLst>
      <p:ext uri="{BB962C8B-B14F-4D97-AF65-F5344CB8AC3E}">
        <p14:creationId xmlns:p14="http://schemas.microsoft.com/office/powerpoint/2010/main" val="39197802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AFCA4C1-EE83-780F-B733-0FCD5247EC83}"/>
              </a:ext>
            </a:extLst>
          </p:cNvPr>
          <p:cNvPicPr>
            <a:picLocks noChangeAspect="1"/>
          </p:cNvPicPr>
          <p:nvPr/>
        </p:nvPicPr>
        <p:blipFill>
          <a:blip r:embed="rId3"/>
          <a:stretch>
            <a:fillRect/>
          </a:stretch>
        </p:blipFill>
        <p:spPr>
          <a:xfrm>
            <a:off x="1700212" y="705084"/>
            <a:ext cx="8791575" cy="4848225"/>
          </a:xfrm>
          <a:prstGeom prst="rect">
            <a:avLst/>
          </a:prstGeom>
        </p:spPr>
      </p:pic>
    </p:spTree>
    <p:extLst>
      <p:ext uri="{BB962C8B-B14F-4D97-AF65-F5344CB8AC3E}">
        <p14:creationId xmlns:p14="http://schemas.microsoft.com/office/powerpoint/2010/main" val="213855101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E156F3C-6916-5253-4482-A05FA06CBD4C}"/>
              </a:ext>
            </a:extLst>
          </p:cNvPr>
          <p:cNvPicPr>
            <a:picLocks noChangeAspect="1"/>
          </p:cNvPicPr>
          <p:nvPr/>
        </p:nvPicPr>
        <p:blipFill rotWithShape="1">
          <a:blip r:embed="rId3"/>
          <a:srcRect t="12022" b="12131"/>
          <a:stretch/>
        </p:blipFill>
        <p:spPr>
          <a:xfrm>
            <a:off x="4537958" y="242093"/>
            <a:ext cx="3781581" cy="6373814"/>
          </a:xfrm>
          <a:prstGeom prst="rect">
            <a:avLst/>
          </a:prstGeom>
        </p:spPr>
      </p:pic>
    </p:spTree>
    <p:extLst>
      <p:ext uri="{BB962C8B-B14F-4D97-AF65-F5344CB8AC3E}">
        <p14:creationId xmlns:p14="http://schemas.microsoft.com/office/powerpoint/2010/main" val="46407298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FAFB18F-5C67-C0B6-A666-E22BC238A398}"/>
              </a:ext>
            </a:extLst>
          </p:cNvPr>
          <p:cNvPicPr>
            <a:picLocks noChangeAspect="1"/>
          </p:cNvPicPr>
          <p:nvPr/>
        </p:nvPicPr>
        <p:blipFill rotWithShape="1">
          <a:blip r:embed="rId3"/>
          <a:srcRect t="8852"/>
          <a:stretch/>
        </p:blipFill>
        <p:spPr>
          <a:xfrm>
            <a:off x="3284329" y="404735"/>
            <a:ext cx="5375331" cy="5299335"/>
          </a:xfrm>
          <a:prstGeom prst="rect">
            <a:avLst/>
          </a:prstGeom>
        </p:spPr>
      </p:pic>
    </p:spTree>
    <p:extLst>
      <p:ext uri="{BB962C8B-B14F-4D97-AF65-F5344CB8AC3E}">
        <p14:creationId xmlns:p14="http://schemas.microsoft.com/office/powerpoint/2010/main" val="8672367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41E6BE9-0AB8-5474-A9F8-472FF826AAA6}"/>
              </a:ext>
            </a:extLst>
          </p:cNvPr>
          <p:cNvPicPr>
            <a:picLocks noChangeAspect="1"/>
          </p:cNvPicPr>
          <p:nvPr/>
        </p:nvPicPr>
        <p:blipFill>
          <a:blip r:embed="rId3"/>
          <a:stretch>
            <a:fillRect/>
          </a:stretch>
        </p:blipFill>
        <p:spPr>
          <a:xfrm>
            <a:off x="3133725" y="396224"/>
            <a:ext cx="5924550" cy="5495925"/>
          </a:xfrm>
          <a:prstGeom prst="rect">
            <a:avLst/>
          </a:prstGeom>
        </p:spPr>
      </p:pic>
    </p:spTree>
    <p:extLst>
      <p:ext uri="{BB962C8B-B14F-4D97-AF65-F5344CB8AC3E}">
        <p14:creationId xmlns:p14="http://schemas.microsoft.com/office/powerpoint/2010/main" val="328898496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28C294C-9E7F-E2CD-C5DB-5742852B4340}"/>
              </a:ext>
            </a:extLst>
          </p:cNvPr>
          <p:cNvPicPr>
            <a:picLocks noChangeAspect="1"/>
          </p:cNvPicPr>
          <p:nvPr/>
        </p:nvPicPr>
        <p:blipFill>
          <a:blip r:embed="rId3"/>
          <a:stretch>
            <a:fillRect/>
          </a:stretch>
        </p:blipFill>
        <p:spPr>
          <a:xfrm>
            <a:off x="4359636" y="0"/>
            <a:ext cx="4102315" cy="6858000"/>
          </a:xfrm>
          <a:prstGeom prst="rect">
            <a:avLst/>
          </a:prstGeom>
        </p:spPr>
      </p:pic>
    </p:spTree>
    <p:extLst>
      <p:ext uri="{BB962C8B-B14F-4D97-AF65-F5344CB8AC3E}">
        <p14:creationId xmlns:p14="http://schemas.microsoft.com/office/powerpoint/2010/main" val="184895001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ADC3B39-526E-D16A-FE59-CAC0F82F196D}"/>
              </a:ext>
            </a:extLst>
          </p:cNvPr>
          <p:cNvPicPr>
            <a:picLocks noChangeAspect="1"/>
          </p:cNvPicPr>
          <p:nvPr/>
        </p:nvPicPr>
        <p:blipFill>
          <a:blip r:embed="rId3"/>
          <a:stretch>
            <a:fillRect/>
          </a:stretch>
        </p:blipFill>
        <p:spPr>
          <a:xfrm>
            <a:off x="3491727" y="434715"/>
            <a:ext cx="5208545" cy="5437213"/>
          </a:xfrm>
          <a:prstGeom prst="rect">
            <a:avLst/>
          </a:prstGeom>
        </p:spPr>
      </p:pic>
    </p:spTree>
    <p:extLst>
      <p:ext uri="{BB962C8B-B14F-4D97-AF65-F5344CB8AC3E}">
        <p14:creationId xmlns:p14="http://schemas.microsoft.com/office/powerpoint/2010/main" val="371052398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A36221FE-6EAF-A8A7-DCB7-D51E41A5C369}"/>
              </a:ext>
            </a:extLst>
          </p:cNvPr>
          <p:cNvPicPr>
            <a:picLocks noChangeAspect="1"/>
          </p:cNvPicPr>
          <p:nvPr/>
        </p:nvPicPr>
        <p:blipFill rotWithShape="1">
          <a:blip r:embed="rId3"/>
          <a:srcRect b="2076"/>
          <a:stretch/>
        </p:blipFill>
        <p:spPr>
          <a:xfrm>
            <a:off x="4385576" y="1"/>
            <a:ext cx="3960495" cy="6858000"/>
          </a:xfrm>
          <a:prstGeom prst="rect">
            <a:avLst/>
          </a:prstGeom>
        </p:spPr>
      </p:pic>
    </p:spTree>
    <p:extLst>
      <p:ext uri="{BB962C8B-B14F-4D97-AF65-F5344CB8AC3E}">
        <p14:creationId xmlns:p14="http://schemas.microsoft.com/office/powerpoint/2010/main" val="356175406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21D8625-AFE5-CDD3-A4D3-B07D1BA02E9F}"/>
              </a:ext>
            </a:extLst>
          </p:cNvPr>
          <p:cNvPicPr>
            <a:picLocks noChangeAspect="1"/>
          </p:cNvPicPr>
          <p:nvPr/>
        </p:nvPicPr>
        <p:blipFill>
          <a:blip r:embed="rId3"/>
          <a:stretch>
            <a:fillRect/>
          </a:stretch>
        </p:blipFill>
        <p:spPr>
          <a:xfrm>
            <a:off x="4377050" y="0"/>
            <a:ext cx="3857625" cy="6858000"/>
          </a:xfrm>
          <a:prstGeom prst="rect">
            <a:avLst/>
          </a:prstGeom>
        </p:spPr>
      </p:pic>
    </p:spTree>
    <p:extLst>
      <p:ext uri="{BB962C8B-B14F-4D97-AF65-F5344CB8AC3E}">
        <p14:creationId xmlns:p14="http://schemas.microsoft.com/office/powerpoint/2010/main" val="47602885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90CA29D-6CA3-D686-1D76-F280A6477FF2}"/>
              </a:ext>
            </a:extLst>
          </p:cNvPr>
          <p:cNvPicPr>
            <a:picLocks noChangeAspect="1"/>
          </p:cNvPicPr>
          <p:nvPr/>
        </p:nvPicPr>
        <p:blipFill>
          <a:blip r:embed="rId3"/>
          <a:stretch>
            <a:fillRect/>
          </a:stretch>
        </p:blipFill>
        <p:spPr>
          <a:xfrm>
            <a:off x="4130379" y="0"/>
            <a:ext cx="4890611" cy="6858000"/>
          </a:xfrm>
          <a:prstGeom prst="rect">
            <a:avLst/>
          </a:prstGeom>
        </p:spPr>
      </p:pic>
    </p:spTree>
    <p:extLst>
      <p:ext uri="{BB962C8B-B14F-4D97-AF65-F5344CB8AC3E}">
        <p14:creationId xmlns:p14="http://schemas.microsoft.com/office/powerpoint/2010/main" val="150579801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152D01AD-6B14-1AED-EBC7-50D54F6F6028}"/>
              </a:ext>
            </a:extLst>
          </p:cNvPr>
          <p:cNvPicPr>
            <a:picLocks noChangeAspect="1"/>
          </p:cNvPicPr>
          <p:nvPr/>
        </p:nvPicPr>
        <p:blipFill>
          <a:blip r:embed="rId3"/>
          <a:stretch>
            <a:fillRect/>
          </a:stretch>
        </p:blipFill>
        <p:spPr>
          <a:xfrm>
            <a:off x="4422768" y="0"/>
            <a:ext cx="4125951" cy="6858000"/>
          </a:xfrm>
          <a:prstGeom prst="rect">
            <a:avLst/>
          </a:prstGeom>
        </p:spPr>
      </p:pic>
    </p:spTree>
    <p:extLst>
      <p:ext uri="{BB962C8B-B14F-4D97-AF65-F5344CB8AC3E}">
        <p14:creationId xmlns:p14="http://schemas.microsoft.com/office/powerpoint/2010/main" val="12318845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7DF62E8-A587-241C-7803-28BD3E15F390}"/>
              </a:ext>
            </a:extLst>
          </p:cNvPr>
          <p:cNvPicPr>
            <a:picLocks noChangeAspect="1"/>
          </p:cNvPicPr>
          <p:nvPr/>
        </p:nvPicPr>
        <p:blipFill rotWithShape="1">
          <a:blip r:embed="rId3"/>
          <a:srcRect t="28415" b="28088"/>
          <a:stretch/>
        </p:blipFill>
        <p:spPr>
          <a:xfrm>
            <a:off x="3072985" y="562661"/>
            <a:ext cx="5388494" cy="5208554"/>
          </a:xfrm>
          <a:prstGeom prst="rect">
            <a:avLst/>
          </a:prstGeom>
        </p:spPr>
      </p:pic>
    </p:spTree>
    <p:extLst>
      <p:ext uri="{BB962C8B-B14F-4D97-AF65-F5344CB8AC3E}">
        <p14:creationId xmlns:p14="http://schemas.microsoft.com/office/powerpoint/2010/main" val="334388534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710AA40-5E20-DCB9-1094-D9C256A9AB94}"/>
              </a:ext>
            </a:extLst>
          </p:cNvPr>
          <p:cNvPicPr>
            <a:picLocks noChangeAspect="1"/>
          </p:cNvPicPr>
          <p:nvPr/>
        </p:nvPicPr>
        <p:blipFill>
          <a:blip r:embed="rId3"/>
          <a:stretch>
            <a:fillRect/>
          </a:stretch>
        </p:blipFill>
        <p:spPr>
          <a:xfrm>
            <a:off x="4163780" y="577121"/>
            <a:ext cx="4623609" cy="5703758"/>
          </a:xfrm>
          <a:prstGeom prst="rect">
            <a:avLst/>
          </a:prstGeom>
        </p:spPr>
      </p:pic>
    </p:spTree>
    <p:extLst>
      <p:ext uri="{BB962C8B-B14F-4D97-AF65-F5344CB8AC3E}">
        <p14:creationId xmlns:p14="http://schemas.microsoft.com/office/powerpoint/2010/main" val="322776512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5A326B7-AA2E-3BAB-5450-6F73CAEE7C31}"/>
              </a:ext>
            </a:extLst>
          </p:cNvPr>
          <p:cNvPicPr>
            <a:picLocks noChangeAspect="1"/>
          </p:cNvPicPr>
          <p:nvPr/>
        </p:nvPicPr>
        <p:blipFill rotWithShape="1">
          <a:blip r:embed="rId3"/>
          <a:srcRect t="17705" b="17814"/>
          <a:stretch/>
        </p:blipFill>
        <p:spPr>
          <a:xfrm>
            <a:off x="4287186" y="454924"/>
            <a:ext cx="4114253" cy="5736016"/>
          </a:xfrm>
          <a:prstGeom prst="rect">
            <a:avLst/>
          </a:prstGeom>
        </p:spPr>
      </p:pic>
    </p:spTree>
    <p:extLst>
      <p:ext uri="{BB962C8B-B14F-4D97-AF65-F5344CB8AC3E}">
        <p14:creationId xmlns:p14="http://schemas.microsoft.com/office/powerpoint/2010/main" val="50379680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08ABA1FE-CAA9-1E11-225D-645E25B99405}"/>
              </a:ext>
            </a:extLst>
          </p:cNvPr>
          <p:cNvPicPr>
            <a:picLocks noChangeAspect="1"/>
          </p:cNvPicPr>
          <p:nvPr/>
        </p:nvPicPr>
        <p:blipFill>
          <a:blip r:embed="rId3"/>
          <a:stretch>
            <a:fillRect/>
          </a:stretch>
        </p:blipFill>
        <p:spPr>
          <a:xfrm>
            <a:off x="2290273" y="689548"/>
            <a:ext cx="7152831" cy="4792093"/>
          </a:xfrm>
          <a:prstGeom prst="rect">
            <a:avLst/>
          </a:prstGeom>
        </p:spPr>
      </p:pic>
    </p:spTree>
    <p:extLst>
      <p:ext uri="{BB962C8B-B14F-4D97-AF65-F5344CB8AC3E}">
        <p14:creationId xmlns:p14="http://schemas.microsoft.com/office/powerpoint/2010/main" val="27957913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5D6338E-9014-76A5-ED71-FF8636F14280}"/>
              </a:ext>
            </a:extLst>
          </p:cNvPr>
          <p:cNvPicPr>
            <a:picLocks noChangeAspect="1"/>
          </p:cNvPicPr>
          <p:nvPr/>
        </p:nvPicPr>
        <p:blipFill>
          <a:blip r:embed="rId3"/>
          <a:stretch>
            <a:fillRect/>
          </a:stretch>
        </p:blipFill>
        <p:spPr>
          <a:xfrm>
            <a:off x="2845950" y="899410"/>
            <a:ext cx="6500099" cy="4676775"/>
          </a:xfrm>
          <a:prstGeom prst="rect">
            <a:avLst/>
          </a:prstGeom>
        </p:spPr>
      </p:pic>
    </p:spTree>
    <p:extLst>
      <p:ext uri="{BB962C8B-B14F-4D97-AF65-F5344CB8AC3E}">
        <p14:creationId xmlns:p14="http://schemas.microsoft.com/office/powerpoint/2010/main" val="129319544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D2C9CDC3-B0E6-97F0-ED1B-ED0A49163EFF}"/>
              </a:ext>
            </a:extLst>
          </p:cNvPr>
          <p:cNvPicPr>
            <a:picLocks noChangeAspect="1"/>
          </p:cNvPicPr>
          <p:nvPr/>
        </p:nvPicPr>
        <p:blipFill>
          <a:blip r:embed="rId3"/>
          <a:stretch>
            <a:fillRect/>
          </a:stretch>
        </p:blipFill>
        <p:spPr>
          <a:xfrm>
            <a:off x="2666863" y="794480"/>
            <a:ext cx="6858273" cy="4706052"/>
          </a:xfrm>
          <a:prstGeom prst="rect">
            <a:avLst/>
          </a:prstGeom>
        </p:spPr>
      </p:pic>
    </p:spTree>
    <p:extLst>
      <p:ext uri="{BB962C8B-B14F-4D97-AF65-F5344CB8AC3E}">
        <p14:creationId xmlns:p14="http://schemas.microsoft.com/office/powerpoint/2010/main" val="264410086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A3041D21-0DC9-47A6-79D7-A6E7970043EF}"/>
              </a:ext>
            </a:extLst>
          </p:cNvPr>
          <p:cNvPicPr>
            <a:picLocks noChangeAspect="1"/>
          </p:cNvPicPr>
          <p:nvPr/>
        </p:nvPicPr>
        <p:blipFill rotWithShape="1">
          <a:blip r:embed="rId3"/>
          <a:srcRect r="3108"/>
          <a:stretch/>
        </p:blipFill>
        <p:spPr>
          <a:xfrm>
            <a:off x="3278747" y="500657"/>
            <a:ext cx="5634505" cy="5250255"/>
          </a:xfrm>
          <a:prstGeom prst="rect">
            <a:avLst/>
          </a:prstGeom>
        </p:spPr>
      </p:pic>
    </p:spTree>
    <p:extLst>
      <p:ext uri="{BB962C8B-B14F-4D97-AF65-F5344CB8AC3E}">
        <p14:creationId xmlns:p14="http://schemas.microsoft.com/office/powerpoint/2010/main" val="380234015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4D64859-1677-95AE-B314-902420A34BD4}"/>
              </a:ext>
            </a:extLst>
          </p:cNvPr>
          <p:cNvPicPr>
            <a:picLocks noChangeAspect="1"/>
          </p:cNvPicPr>
          <p:nvPr/>
        </p:nvPicPr>
        <p:blipFill rotWithShape="1">
          <a:blip r:embed="rId3"/>
          <a:srcRect t="18361" b="18033"/>
          <a:stretch/>
        </p:blipFill>
        <p:spPr>
          <a:xfrm>
            <a:off x="4212237" y="412855"/>
            <a:ext cx="4165742" cy="5729048"/>
          </a:xfrm>
          <a:prstGeom prst="rect">
            <a:avLst/>
          </a:prstGeom>
        </p:spPr>
      </p:pic>
    </p:spTree>
    <p:extLst>
      <p:ext uri="{BB962C8B-B14F-4D97-AF65-F5344CB8AC3E}">
        <p14:creationId xmlns:p14="http://schemas.microsoft.com/office/powerpoint/2010/main" val="296897274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3998CD7-6315-7F77-E467-034935672D0F}"/>
              </a:ext>
            </a:extLst>
          </p:cNvPr>
          <p:cNvPicPr>
            <a:picLocks noChangeAspect="1"/>
          </p:cNvPicPr>
          <p:nvPr/>
        </p:nvPicPr>
        <p:blipFill>
          <a:blip r:embed="rId3"/>
          <a:stretch>
            <a:fillRect/>
          </a:stretch>
        </p:blipFill>
        <p:spPr>
          <a:xfrm>
            <a:off x="3922777" y="404735"/>
            <a:ext cx="4346446" cy="5329002"/>
          </a:xfrm>
          <a:prstGeom prst="rect">
            <a:avLst/>
          </a:prstGeom>
        </p:spPr>
      </p:pic>
    </p:spTree>
    <p:extLst>
      <p:ext uri="{BB962C8B-B14F-4D97-AF65-F5344CB8AC3E}">
        <p14:creationId xmlns:p14="http://schemas.microsoft.com/office/powerpoint/2010/main" val="12924536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100407D-B5BD-6692-F392-C1E7C47F1C91}"/>
              </a:ext>
            </a:extLst>
          </p:cNvPr>
          <p:cNvPicPr>
            <a:picLocks noChangeAspect="1"/>
          </p:cNvPicPr>
          <p:nvPr/>
        </p:nvPicPr>
        <p:blipFill rotWithShape="1">
          <a:blip r:embed="rId3"/>
          <a:srcRect t="-1" b="960"/>
          <a:stretch/>
        </p:blipFill>
        <p:spPr>
          <a:xfrm>
            <a:off x="3137795" y="329783"/>
            <a:ext cx="5562746" cy="5486400"/>
          </a:xfrm>
          <a:prstGeom prst="rect">
            <a:avLst/>
          </a:prstGeom>
        </p:spPr>
      </p:pic>
    </p:spTree>
    <p:extLst>
      <p:ext uri="{BB962C8B-B14F-4D97-AF65-F5344CB8AC3E}">
        <p14:creationId xmlns:p14="http://schemas.microsoft.com/office/powerpoint/2010/main" val="81191108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48C830AB-3ED5-407F-2D2E-74F527BE2C51}"/>
              </a:ext>
            </a:extLst>
          </p:cNvPr>
          <p:cNvPicPr>
            <a:picLocks noChangeAspect="1"/>
          </p:cNvPicPr>
          <p:nvPr/>
        </p:nvPicPr>
        <p:blipFill rotWithShape="1">
          <a:blip r:embed="rId3"/>
          <a:srcRect t="30382"/>
          <a:stretch/>
        </p:blipFill>
        <p:spPr>
          <a:xfrm>
            <a:off x="2431607" y="1041816"/>
            <a:ext cx="7328785" cy="4774367"/>
          </a:xfrm>
          <a:prstGeom prst="rect">
            <a:avLst/>
          </a:prstGeom>
        </p:spPr>
      </p:pic>
    </p:spTree>
    <p:extLst>
      <p:ext uri="{BB962C8B-B14F-4D97-AF65-F5344CB8AC3E}">
        <p14:creationId xmlns:p14="http://schemas.microsoft.com/office/powerpoint/2010/main" val="37588188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0BAA9334-389C-5FA9-F66E-44EED5738B96}"/>
              </a:ext>
            </a:extLst>
          </p:cNvPr>
          <p:cNvPicPr>
            <a:picLocks noChangeAspect="1"/>
          </p:cNvPicPr>
          <p:nvPr/>
        </p:nvPicPr>
        <p:blipFill rotWithShape="1">
          <a:blip r:embed="rId3"/>
          <a:srcRect t="2405"/>
          <a:stretch/>
        </p:blipFill>
        <p:spPr>
          <a:xfrm>
            <a:off x="4168622" y="0"/>
            <a:ext cx="4844107" cy="6693108"/>
          </a:xfrm>
          <a:prstGeom prst="rect">
            <a:avLst/>
          </a:prstGeom>
        </p:spPr>
      </p:pic>
    </p:spTree>
    <p:extLst>
      <p:ext uri="{BB962C8B-B14F-4D97-AF65-F5344CB8AC3E}">
        <p14:creationId xmlns:p14="http://schemas.microsoft.com/office/powerpoint/2010/main" val="279444014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DB90D747-88F7-C239-5D3F-5BC4A69C391C}"/>
              </a:ext>
            </a:extLst>
          </p:cNvPr>
          <p:cNvPicPr>
            <a:picLocks noChangeAspect="1"/>
          </p:cNvPicPr>
          <p:nvPr/>
        </p:nvPicPr>
        <p:blipFill rotWithShape="1">
          <a:blip r:embed="rId3"/>
          <a:srcRect t="27759" b="28306"/>
          <a:stretch/>
        </p:blipFill>
        <p:spPr>
          <a:xfrm>
            <a:off x="3222886" y="455304"/>
            <a:ext cx="5505714" cy="5240960"/>
          </a:xfrm>
          <a:prstGeom prst="rect">
            <a:avLst/>
          </a:prstGeom>
        </p:spPr>
      </p:pic>
    </p:spTree>
    <p:extLst>
      <p:ext uri="{BB962C8B-B14F-4D97-AF65-F5344CB8AC3E}">
        <p14:creationId xmlns:p14="http://schemas.microsoft.com/office/powerpoint/2010/main" val="404053948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218E8FE-D1B1-A1B5-1F73-FE2F3BF7F8F4}"/>
              </a:ext>
            </a:extLst>
          </p:cNvPr>
          <p:cNvPicPr>
            <a:picLocks noChangeAspect="1"/>
          </p:cNvPicPr>
          <p:nvPr/>
        </p:nvPicPr>
        <p:blipFill>
          <a:blip r:embed="rId3"/>
          <a:stretch>
            <a:fillRect/>
          </a:stretch>
        </p:blipFill>
        <p:spPr>
          <a:xfrm>
            <a:off x="3349677" y="585866"/>
            <a:ext cx="5132882" cy="5132882"/>
          </a:xfrm>
          <a:prstGeom prst="rect">
            <a:avLst/>
          </a:prstGeom>
        </p:spPr>
      </p:pic>
    </p:spTree>
    <p:extLst>
      <p:ext uri="{BB962C8B-B14F-4D97-AF65-F5344CB8AC3E}">
        <p14:creationId xmlns:p14="http://schemas.microsoft.com/office/powerpoint/2010/main" val="276834954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6868637-3132-FE05-7EC6-61EB0343BA3A}"/>
              </a:ext>
            </a:extLst>
          </p:cNvPr>
          <p:cNvPicPr>
            <a:picLocks noChangeAspect="1"/>
          </p:cNvPicPr>
          <p:nvPr/>
        </p:nvPicPr>
        <p:blipFill>
          <a:blip r:embed="rId3"/>
          <a:stretch>
            <a:fillRect/>
          </a:stretch>
        </p:blipFill>
        <p:spPr>
          <a:xfrm>
            <a:off x="4206353" y="0"/>
            <a:ext cx="4438859" cy="6858000"/>
          </a:xfrm>
          <a:prstGeom prst="rect">
            <a:avLst/>
          </a:prstGeom>
        </p:spPr>
      </p:pic>
    </p:spTree>
    <p:extLst>
      <p:ext uri="{BB962C8B-B14F-4D97-AF65-F5344CB8AC3E}">
        <p14:creationId xmlns:p14="http://schemas.microsoft.com/office/powerpoint/2010/main" val="379037577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08C1072-1707-B7C3-13FC-6D6E059EB531}"/>
              </a:ext>
            </a:extLst>
          </p:cNvPr>
          <p:cNvPicPr>
            <a:picLocks noChangeAspect="1"/>
          </p:cNvPicPr>
          <p:nvPr/>
        </p:nvPicPr>
        <p:blipFill rotWithShape="1">
          <a:blip r:embed="rId3"/>
          <a:srcRect t="15331" r="1723" b="4291"/>
          <a:stretch/>
        </p:blipFill>
        <p:spPr>
          <a:xfrm>
            <a:off x="1760751" y="1693888"/>
            <a:ext cx="8867275" cy="3072983"/>
          </a:xfrm>
          <a:prstGeom prst="rect">
            <a:avLst/>
          </a:prstGeom>
        </p:spPr>
      </p:pic>
    </p:spTree>
    <p:extLst>
      <p:ext uri="{BB962C8B-B14F-4D97-AF65-F5344CB8AC3E}">
        <p14:creationId xmlns:p14="http://schemas.microsoft.com/office/powerpoint/2010/main" val="122399135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C488AE4-AC92-0748-042E-C10F6FA33368}"/>
              </a:ext>
            </a:extLst>
          </p:cNvPr>
          <p:cNvPicPr>
            <a:picLocks noChangeAspect="1"/>
          </p:cNvPicPr>
          <p:nvPr/>
        </p:nvPicPr>
        <p:blipFill rotWithShape="1">
          <a:blip r:embed="rId3"/>
          <a:srcRect t="3521" r="3370"/>
          <a:stretch/>
        </p:blipFill>
        <p:spPr>
          <a:xfrm>
            <a:off x="2782549" y="539644"/>
            <a:ext cx="6626901" cy="5219701"/>
          </a:xfrm>
          <a:prstGeom prst="rect">
            <a:avLst/>
          </a:prstGeom>
        </p:spPr>
      </p:pic>
    </p:spTree>
    <p:extLst>
      <p:ext uri="{BB962C8B-B14F-4D97-AF65-F5344CB8AC3E}">
        <p14:creationId xmlns:p14="http://schemas.microsoft.com/office/powerpoint/2010/main" val="262819480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89B7EB4-5158-10A1-5C14-373628C0BFBE}"/>
              </a:ext>
            </a:extLst>
          </p:cNvPr>
          <p:cNvPicPr>
            <a:picLocks noChangeAspect="1"/>
          </p:cNvPicPr>
          <p:nvPr/>
        </p:nvPicPr>
        <p:blipFill>
          <a:blip r:embed="rId3"/>
          <a:stretch>
            <a:fillRect/>
          </a:stretch>
        </p:blipFill>
        <p:spPr>
          <a:xfrm>
            <a:off x="3485596" y="524656"/>
            <a:ext cx="5220807" cy="5224072"/>
          </a:xfrm>
          <a:prstGeom prst="rect">
            <a:avLst/>
          </a:prstGeom>
        </p:spPr>
      </p:pic>
    </p:spTree>
    <p:extLst>
      <p:ext uri="{BB962C8B-B14F-4D97-AF65-F5344CB8AC3E}">
        <p14:creationId xmlns:p14="http://schemas.microsoft.com/office/powerpoint/2010/main" val="75030017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CB08427-873E-75D6-7112-2F1DA8775163}"/>
              </a:ext>
            </a:extLst>
          </p:cNvPr>
          <p:cNvPicPr>
            <a:picLocks noChangeAspect="1"/>
          </p:cNvPicPr>
          <p:nvPr/>
        </p:nvPicPr>
        <p:blipFill rotWithShape="1">
          <a:blip r:embed="rId3"/>
          <a:srcRect l="2849" t="26449" r="3452" b="-1"/>
          <a:stretch/>
        </p:blipFill>
        <p:spPr>
          <a:xfrm>
            <a:off x="3877455" y="412338"/>
            <a:ext cx="4437089" cy="5523766"/>
          </a:xfrm>
          <a:prstGeom prst="rect">
            <a:avLst/>
          </a:prstGeom>
        </p:spPr>
      </p:pic>
    </p:spTree>
    <p:extLst>
      <p:ext uri="{BB962C8B-B14F-4D97-AF65-F5344CB8AC3E}">
        <p14:creationId xmlns:p14="http://schemas.microsoft.com/office/powerpoint/2010/main" val="366743874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7ECAD1F0-6EAE-3823-5173-6B5B8948C9DE}"/>
              </a:ext>
            </a:extLst>
          </p:cNvPr>
          <p:cNvPicPr>
            <a:picLocks noChangeAspect="1"/>
          </p:cNvPicPr>
          <p:nvPr/>
        </p:nvPicPr>
        <p:blipFill>
          <a:blip r:embed="rId3"/>
          <a:stretch>
            <a:fillRect/>
          </a:stretch>
        </p:blipFill>
        <p:spPr>
          <a:xfrm>
            <a:off x="3426809" y="404734"/>
            <a:ext cx="4618854" cy="5329003"/>
          </a:xfrm>
          <a:prstGeom prst="rect">
            <a:avLst/>
          </a:prstGeom>
        </p:spPr>
      </p:pic>
    </p:spTree>
    <p:extLst>
      <p:ext uri="{BB962C8B-B14F-4D97-AF65-F5344CB8AC3E}">
        <p14:creationId xmlns:p14="http://schemas.microsoft.com/office/powerpoint/2010/main" val="144608932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8480E0E-2D0E-D567-A952-5620913DDFB1}"/>
              </a:ext>
            </a:extLst>
          </p:cNvPr>
          <p:cNvPicPr>
            <a:picLocks noChangeAspect="1"/>
          </p:cNvPicPr>
          <p:nvPr/>
        </p:nvPicPr>
        <p:blipFill>
          <a:blip r:embed="rId3"/>
          <a:stretch>
            <a:fillRect/>
          </a:stretch>
        </p:blipFill>
        <p:spPr>
          <a:xfrm>
            <a:off x="3176665" y="494675"/>
            <a:ext cx="5343994" cy="5343994"/>
          </a:xfrm>
          <a:prstGeom prst="rect">
            <a:avLst/>
          </a:prstGeom>
        </p:spPr>
      </p:pic>
    </p:spTree>
    <p:extLst>
      <p:ext uri="{BB962C8B-B14F-4D97-AF65-F5344CB8AC3E}">
        <p14:creationId xmlns:p14="http://schemas.microsoft.com/office/powerpoint/2010/main" val="233979500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057238F5-016C-91F0-5969-84206AA0C7B4}"/>
              </a:ext>
            </a:extLst>
          </p:cNvPr>
          <p:cNvPicPr>
            <a:picLocks noChangeAspect="1"/>
          </p:cNvPicPr>
          <p:nvPr/>
        </p:nvPicPr>
        <p:blipFill>
          <a:blip r:embed="rId3"/>
          <a:stretch>
            <a:fillRect/>
          </a:stretch>
        </p:blipFill>
        <p:spPr>
          <a:xfrm>
            <a:off x="3282846" y="520938"/>
            <a:ext cx="5350400" cy="5398457"/>
          </a:xfrm>
          <a:prstGeom prst="rect">
            <a:avLst/>
          </a:prstGeom>
        </p:spPr>
      </p:pic>
    </p:spTree>
    <p:extLst>
      <p:ext uri="{BB962C8B-B14F-4D97-AF65-F5344CB8AC3E}">
        <p14:creationId xmlns:p14="http://schemas.microsoft.com/office/powerpoint/2010/main" val="14565374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D630423F-4ECC-5CC2-3524-BF7A1A75BA6D}"/>
              </a:ext>
            </a:extLst>
          </p:cNvPr>
          <p:cNvPicPr>
            <a:picLocks noChangeAspect="1"/>
          </p:cNvPicPr>
          <p:nvPr/>
        </p:nvPicPr>
        <p:blipFill>
          <a:blip r:embed="rId3"/>
          <a:stretch>
            <a:fillRect/>
          </a:stretch>
        </p:blipFill>
        <p:spPr>
          <a:xfrm>
            <a:off x="4167187" y="0"/>
            <a:ext cx="3857625" cy="6858000"/>
          </a:xfrm>
          <a:prstGeom prst="rect">
            <a:avLst/>
          </a:prstGeom>
        </p:spPr>
      </p:pic>
    </p:spTree>
    <p:extLst>
      <p:ext uri="{BB962C8B-B14F-4D97-AF65-F5344CB8AC3E}">
        <p14:creationId xmlns:p14="http://schemas.microsoft.com/office/powerpoint/2010/main" val="155763465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A4E5093-E0B0-6688-DC83-39B9A890C935}"/>
              </a:ext>
            </a:extLst>
          </p:cNvPr>
          <p:cNvPicPr>
            <a:picLocks noChangeAspect="1"/>
          </p:cNvPicPr>
          <p:nvPr/>
        </p:nvPicPr>
        <p:blipFill rotWithShape="1">
          <a:blip r:embed="rId3"/>
          <a:srcRect t="18141" b="19127"/>
          <a:stretch/>
        </p:blipFill>
        <p:spPr>
          <a:xfrm>
            <a:off x="4477999" y="605070"/>
            <a:ext cx="4051404" cy="5647859"/>
          </a:xfrm>
          <a:prstGeom prst="rect">
            <a:avLst/>
          </a:prstGeom>
        </p:spPr>
      </p:pic>
    </p:spTree>
    <p:extLst>
      <p:ext uri="{BB962C8B-B14F-4D97-AF65-F5344CB8AC3E}">
        <p14:creationId xmlns:p14="http://schemas.microsoft.com/office/powerpoint/2010/main" val="148962988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7EBA5885-58D7-5B73-975C-209455B49CDA}"/>
              </a:ext>
            </a:extLst>
          </p:cNvPr>
          <p:cNvPicPr>
            <a:picLocks noChangeAspect="1"/>
          </p:cNvPicPr>
          <p:nvPr/>
        </p:nvPicPr>
        <p:blipFill>
          <a:blip r:embed="rId3"/>
          <a:stretch>
            <a:fillRect/>
          </a:stretch>
        </p:blipFill>
        <p:spPr>
          <a:xfrm>
            <a:off x="3410358" y="299803"/>
            <a:ext cx="5150541" cy="5598828"/>
          </a:xfrm>
          <a:prstGeom prst="rect">
            <a:avLst/>
          </a:prstGeom>
        </p:spPr>
      </p:pic>
    </p:spTree>
    <p:extLst>
      <p:ext uri="{BB962C8B-B14F-4D97-AF65-F5344CB8AC3E}">
        <p14:creationId xmlns:p14="http://schemas.microsoft.com/office/powerpoint/2010/main" val="368006734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CC93BAD-9C56-2605-0AC4-0F3A3FB5B935}"/>
              </a:ext>
            </a:extLst>
          </p:cNvPr>
          <p:cNvSpPr txBox="1"/>
          <p:nvPr/>
        </p:nvSpPr>
        <p:spPr>
          <a:xfrm>
            <a:off x="1471534" y="2431755"/>
            <a:ext cx="9248931" cy="1569660"/>
          </a:xfrm>
          <a:prstGeom prst="rect">
            <a:avLst/>
          </a:prstGeom>
          <a:noFill/>
        </p:spPr>
        <p:txBody>
          <a:bodyPr wrap="square">
            <a:spAutoFit/>
          </a:bodyPr>
          <a:lstStyle/>
          <a:p>
            <a:pPr algn="just"/>
            <a:r>
              <a:rPr lang="es-CO" sz="2400" dirty="0"/>
              <a:t>Director Médico para la Fundación Clínica Noel, debe contar con experiencia manejando el equipo quirúrgico y su programación, además los servicios de hospitalización y consulta externa, indispensable debe ser profesional en salud. Medellín </a:t>
            </a:r>
            <a:r>
              <a:rPr lang="es-CO" sz="2400" dirty="0">
                <a:hlinkClick r:id="rId3"/>
              </a:rPr>
              <a:t>ghumana@clinicanoel.org.co</a:t>
            </a:r>
            <a:r>
              <a:rPr lang="es-CO" sz="2400" dirty="0"/>
              <a:t> </a:t>
            </a:r>
          </a:p>
        </p:txBody>
      </p:sp>
    </p:spTree>
    <p:extLst>
      <p:ext uri="{BB962C8B-B14F-4D97-AF65-F5344CB8AC3E}">
        <p14:creationId xmlns:p14="http://schemas.microsoft.com/office/powerpoint/2010/main" val="126583530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3550C6F-A4BF-4C12-CF02-BD5F3A41E8AB}"/>
              </a:ext>
            </a:extLst>
          </p:cNvPr>
          <p:cNvSpPr txBox="1"/>
          <p:nvPr/>
        </p:nvSpPr>
        <p:spPr>
          <a:xfrm>
            <a:off x="1254177" y="1967699"/>
            <a:ext cx="9683646" cy="2677656"/>
          </a:xfrm>
          <a:prstGeom prst="rect">
            <a:avLst/>
          </a:prstGeom>
          <a:noFill/>
        </p:spPr>
        <p:txBody>
          <a:bodyPr wrap="square">
            <a:spAutoFit/>
          </a:bodyPr>
          <a:lstStyle/>
          <a:p>
            <a:pPr algn="just"/>
            <a:r>
              <a:rPr lang="es-CO" sz="2400" dirty="0"/>
              <a:t>Regente de farmacia con las siguientes beneficios,  salario de 1.978.000 $ mas subsidio de transporte, contrato a termino indefinido con todas las prestaciones. Esencial, </a:t>
            </a:r>
            <a:r>
              <a:rPr lang="es-CO" sz="2400" dirty="0" err="1"/>
              <a:t>minimo</a:t>
            </a:r>
            <a:r>
              <a:rPr lang="es-CO" sz="2400" dirty="0"/>
              <a:t> experiencia de 6 meses, capacidad de liderazgo, compromiso y sentido de pertenencia con la institución, una persona productiva con compromiso al detalle en sus funciones laborales. Su desempeño será en horario diurno.  Las personas interesadas. Por favor enviar su hoja de vida al correo: </a:t>
            </a:r>
            <a:r>
              <a:rPr lang="es-CO" sz="2400" dirty="0">
                <a:hlinkClick r:id="rId3"/>
              </a:rPr>
              <a:t>calidad@saludysas.co</a:t>
            </a:r>
            <a:r>
              <a:rPr lang="es-CO" sz="2400" dirty="0"/>
              <a:t> </a:t>
            </a:r>
          </a:p>
        </p:txBody>
      </p:sp>
    </p:spTree>
    <p:extLst>
      <p:ext uri="{BB962C8B-B14F-4D97-AF65-F5344CB8AC3E}">
        <p14:creationId xmlns:p14="http://schemas.microsoft.com/office/powerpoint/2010/main" val="20483474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BC24465-A90F-86D3-98EB-46291E83CBFB}"/>
              </a:ext>
            </a:extLst>
          </p:cNvPr>
          <p:cNvSpPr txBox="1"/>
          <p:nvPr/>
        </p:nvSpPr>
        <p:spPr>
          <a:xfrm>
            <a:off x="1499016" y="1720840"/>
            <a:ext cx="9428814" cy="3416320"/>
          </a:xfrm>
          <a:prstGeom prst="rect">
            <a:avLst/>
          </a:prstGeom>
          <a:noFill/>
        </p:spPr>
        <p:txBody>
          <a:bodyPr wrap="square">
            <a:spAutoFit/>
          </a:bodyPr>
          <a:lstStyle/>
          <a:p>
            <a:pPr algn="just"/>
            <a:r>
              <a:rPr lang="es-CO" sz="2400" dirty="0"/>
              <a:t>Importante firma de consultoría enfocados en soluciones tecnológicas SAP con 16 años de experiencia en múltiples compañías y diferentes sectores e industrias requiere Aprendiz en esta productiva Técnico y/o Tecnólogo en sistemas o áreas afines, en la ciudad de Medellín. Objetivo del cargo: Apoyar en todas las actividades de desarrollo en el área técnica que se le asigne. Lugar de trabajo: Medellín Horarios: Lunes a viernes 7:30 am - 5:30 pm Tipo de Contrato: Aprendizaje Educación: Técnico y/o Tecnólogo. Interesados enviar hoja de vida al correo </a:t>
            </a:r>
            <a:r>
              <a:rPr lang="es-CO" sz="2400" dirty="0">
                <a:hlinkClick r:id="rId3"/>
              </a:rPr>
              <a:t>gestionhumana@gruponetw.com</a:t>
            </a:r>
            <a:r>
              <a:rPr lang="es-CO" sz="2400" dirty="0"/>
              <a:t>  ASUNTO: Practicante</a:t>
            </a:r>
          </a:p>
        </p:txBody>
      </p:sp>
    </p:spTree>
    <p:extLst>
      <p:ext uri="{BB962C8B-B14F-4D97-AF65-F5344CB8AC3E}">
        <p14:creationId xmlns:p14="http://schemas.microsoft.com/office/powerpoint/2010/main" val="281620631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A84E2B4-7D97-219F-ABFC-BF87A4866444}"/>
              </a:ext>
            </a:extLst>
          </p:cNvPr>
          <p:cNvSpPr txBox="1"/>
          <p:nvPr/>
        </p:nvSpPr>
        <p:spPr>
          <a:xfrm>
            <a:off x="1049311" y="2645206"/>
            <a:ext cx="10478125" cy="1200329"/>
          </a:xfrm>
          <a:prstGeom prst="rect">
            <a:avLst/>
          </a:prstGeom>
          <a:noFill/>
        </p:spPr>
        <p:txBody>
          <a:bodyPr wrap="square">
            <a:spAutoFit/>
          </a:bodyPr>
          <a:lstStyle/>
          <a:p>
            <a:pPr algn="just"/>
            <a:r>
              <a:rPr lang="es-CO" sz="2400" dirty="0"/>
              <a:t>Jefe (a) Control de Gestión, que tenga disponibilidad de traslado a Buga. Si te encuentras interesado en participar en nuestro proceso de selección envía tu CV a los siguiente correos: mjquintero@sacyr.com o a </a:t>
            </a:r>
            <a:r>
              <a:rPr lang="es-CO" sz="2400" dirty="0">
                <a:hlinkClick r:id="rId3"/>
              </a:rPr>
              <a:t>mparedesr@sacyr.com</a:t>
            </a:r>
            <a:r>
              <a:rPr lang="es-CO" sz="2400" dirty="0"/>
              <a:t> </a:t>
            </a:r>
          </a:p>
        </p:txBody>
      </p:sp>
    </p:spTree>
    <p:extLst>
      <p:ext uri="{BB962C8B-B14F-4D97-AF65-F5344CB8AC3E}">
        <p14:creationId xmlns:p14="http://schemas.microsoft.com/office/powerpoint/2010/main" val="255195671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3D49E7DE-E9B6-F418-1E22-C0EEFBCAC242}"/>
              </a:ext>
            </a:extLst>
          </p:cNvPr>
          <p:cNvSpPr txBox="1"/>
          <p:nvPr/>
        </p:nvSpPr>
        <p:spPr>
          <a:xfrm>
            <a:off x="1259174" y="2491716"/>
            <a:ext cx="9923488" cy="1569660"/>
          </a:xfrm>
          <a:prstGeom prst="rect">
            <a:avLst/>
          </a:prstGeom>
          <a:noFill/>
        </p:spPr>
        <p:txBody>
          <a:bodyPr wrap="square">
            <a:spAutoFit/>
          </a:bodyPr>
          <a:lstStyle/>
          <a:p>
            <a:pPr algn="just"/>
            <a:r>
              <a:rPr lang="es-CO" sz="2400" dirty="0"/>
              <a:t>Envía tu Hoja de Vida </a:t>
            </a:r>
            <a:r>
              <a:rPr lang="es-CO" sz="2400" dirty="0">
                <a:hlinkClick r:id="rId3"/>
              </a:rPr>
              <a:t>recursoshumanos@fundacionrenacer.org</a:t>
            </a:r>
            <a:r>
              <a:rPr lang="es-CO" sz="2400" dirty="0"/>
              <a:t> En el asunto coloca el perfil de la vacante a la que aplicas y el territorio: </a:t>
            </a:r>
          </a:p>
          <a:p>
            <a:pPr algn="just"/>
            <a:endParaRPr lang="es-CO" sz="2400" dirty="0"/>
          </a:p>
          <a:p>
            <a:pPr algn="just"/>
            <a:r>
              <a:rPr lang="es-CO" sz="2400" dirty="0"/>
              <a:t>Especialista en Monitoreo y Evaluación - Bogotá.</a:t>
            </a:r>
          </a:p>
        </p:txBody>
      </p:sp>
    </p:spTree>
    <p:extLst>
      <p:ext uri="{BB962C8B-B14F-4D97-AF65-F5344CB8AC3E}">
        <p14:creationId xmlns:p14="http://schemas.microsoft.com/office/powerpoint/2010/main" val="5226194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215491C-83E2-6A1F-5F11-B21F3E4026F7}"/>
              </a:ext>
            </a:extLst>
          </p:cNvPr>
          <p:cNvSpPr txBox="1"/>
          <p:nvPr/>
        </p:nvSpPr>
        <p:spPr>
          <a:xfrm>
            <a:off x="1186721" y="1754248"/>
            <a:ext cx="9818557" cy="3046988"/>
          </a:xfrm>
          <a:prstGeom prst="rect">
            <a:avLst/>
          </a:prstGeom>
          <a:noFill/>
        </p:spPr>
        <p:txBody>
          <a:bodyPr wrap="square">
            <a:spAutoFit/>
          </a:bodyPr>
          <a:lstStyle/>
          <a:p>
            <a:pPr algn="just"/>
            <a:r>
              <a:rPr lang="es-CO" sz="2400" dirty="0"/>
              <a:t>ANALISTA DE SELECCION Y RECLUTAMIENTO - YOPAL / CASANARE Profesional en psicología o carreras administrativas y afines. Residente en el departamento de CASANARE Con mas de 2 años de experiencia en selección, reclutamiento, entrevistas y demás procesos relacionados con el cargo. Con excelentes habilidades comunicativas, recursivo y proactivo. Salario: $ 3.100.000 + subsidio de alimentación y de vivienda + prestaciones de ley Horario: Lunes a Viernes Modalidad: Presencial ( Interna ) Interesados enviar su hoja de vida al correo al </a:t>
            </a:r>
            <a:r>
              <a:rPr lang="es-CO" sz="2400" dirty="0" err="1"/>
              <a:t>Whatsapp</a:t>
            </a:r>
            <a:r>
              <a:rPr lang="es-CO" sz="2400" dirty="0"/>
              <a:t> 3102499231.</a:t>
            </a:r>
          </a:p>
        </p:txBody>
      </p:sp>
    </p:spTree>
    <p:extLst>
      <p:ext uri="{BB962C8B-B14F-4D97-AF65-F5344CB8AC3E}">
        <p14:creationId xmlns:p14="http://schemas.microsoft.com/office/powerpoint/2010/main" val="405772383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76ECCDB-EA08-6B07-6CA2-853D2678D192}"/>
              </a:ext>
            </a:extLst>
          </p:cNvPr>
          <p:cNvSpPr txBox="1"/>
          <p:nvPr/>
        </p:nvSpPr>
        <p:spPr>
          <a:xfrm>
            <a:off x="1134255" y="1720840"/>
            <a:ext cx="9923489" cy="3416320"/>
          </a:xfrm>
          <a:prstGeom prst="rect">
            <a:avLst/>
          </a:prstGeom>
          <a:noFill/>
        </p:spPr>
        <p:txBody>
          <a:bodyPr wrap="square">
            <a:spAutoFit/>
          </a:bodyPr>
          <a:lstStyle/>
          <a:p>
            <a:pPr algn="just"/>
            <a:r>
              <a:rPr lang="es-CO" sz="2400" dirty="0"/>
              <a:t>Si estas en #Barranquilla y tienes la experiencia en roles como Ejecutivo de Ventas enfocado en el Canal </a:t>
            </a:r>
            <a:r>
              <a:rPr lang="es-CO" sz="2400" dirty="0" err="1"/>
              <a:t>On</a:t>
            </a:r>
            <a:r>
              <a:rPr lang="es-CO" sz="2400" dirty="0"/>
              <a:t> </a:t>
            </a:r>
            <a:r>
              <a:rPr lang="es-CO" sz="2400" dirty="0" err="1"/>
              <a:t>trade</a:t>
            </a:r>
            <a:r>
              <a:rPr lang="es-CO" sz="2400" dirty="0"/>
              <a:t>/ Rumba, esta oportunidad es para TI. Tendrás como funciones la creación de clientes, el desarrollo del portafolio, gestión de pedidos, negociaciones especiales, seguimiento a la cartera y acompañamiento integral para atender cada requerimiento del cliente. Importante experiencia con portafolios de Consumo, Vinos, Bebidas y/o Licores. Requisito: Vehículo (Carro)Ofrecemos Contrato Indefinido + beneficios de compañía + Salario Emocional Interesados enviar su </a:t>
            </a:r>
            <a:r>
              <a:rPr lang="es-CO" sz="2400" dirty="0" err="1"/>
              <a:t>Hdv</a:t>
            </a:r>
            <a:r>
              <a:rPr lang="es-CO" sz="2400" dirty="0"/>
              <a:t> al correo; </a:t>
            </a:r>
            <a:r>
              <a:rPr lang="es-CO" sz="2400" dirty="0">
                <a:hlinkClick r:id="rId3"/>
              </a:rPr>
              <a:t>afarah@meico.com.co</a:t>
            </a:r>
            <a:r>
              <a:rPr lang="es-CO" sz="2400" dirty="0"/>
              <a:t>  bajo el Asunto #EjecutivodeVentasOntrade</a:t>
            </a:r>
          </a:p>
        </p:txBody>
      </p:sp>
    </p:spTree>
    <p:extLst>
      <p:ext uri="{BB962C8B-B14F-4D97-AF65-F5344CB8AC3E}">
        <p14:creationId xmlns:p14="http://schemas.microsoft.com/office/powerpoint/2010/main" val="172222282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26B49A32-48C8-798A-C28A-D539AF63E408}"/>
              </a:ext>
            </a:extLst>
          </p:cNvPr>
          <p:cNvSpPr txBox="1"/>
          <p:nvPr/>
        </p:nvSpPr>
        <p:spPr>
          <a:xfrm>
            <a:off x="662065" y="666744"/>
            <a:ext cx="11090224" cy="4893647"/>
          </a:xfrm>
          <a:prstGeom prst="rect">
            <a:avLst/>
          </a:prstGeom>
          <a:noFill/>
        </p:spPr>
        <p:txBody>
          <a:bodyPr wrap="square">
            <a:spAutoFit/>
          </a:bodyPr>
          <a:lstStyle/>
          <a:p>
            <a:pPr algn="just"/>
            <a:r>
              <a:rPr lang="es-CO" sz="2400" dirty="0"/>
              <a:t>Comunicador/a para reconocida Fundación en Bogotá, Colombia. </a:t>
            </a:r>
          </a:p>
          <a:p>
            <a:pPr algn="just"/>
            <a:endParaRPr lang="es-CO" sz="2400" dirty="0"/>
          </a:p>
          <a:p>
            <a:pPr marL="457200" indent="-457200" algn="just">
              <a:buAutoNum type="arabicPeriod"/>
            </a:pPr>
            <a:r>
              <a:rPr lang="es-CO" sz="2400" dirty="0"/>
              <a:t>Mínimo 8 años de experiencia general en Comunicaciones.</a:t>
            </a:r>
          </a:p>
          <a:p>
            <a:pPr algn="just"/>
            <a:r>
              <a:rPr lang="es-CO" sz="2400" dirty="0"/>
              <a:t>2. Demostrar nivel de inglés intermedio alto.</a:t>
            </a:r>
          </a:p>
          <a:p>
            <a:pPr algn="just"/>
            <a:r>
              <a:rPr lang="es-CO" sz="2400" dirty="0"/>
              <a:t>3. Alta capacidad creativa para expresar intangibles y motivar hacia ellos.</a:t>
            </a:r>
          </a:p>
          <a:p>
            <a:pPr algn="just"/>
            <a:r>
              <a:rPr lang="es-CO" sz="2400" dirty="0"/>
              <a:t>4. Liderazgo efectivo de equipos</a:t>
            </a:r>
          </a:p>
          <a:p>
            <a:pPr algn="just"/>
            <a:r>
              <a:rPr lang="es-CO" sz="2400" dirty="0"/>
              <a:t>5. Conocimiento y experiencia con medios de comunicación oral, escrito, redes, etc. </a:t>
            </a:r>
          </a:p>
          <a:p>
            <a:pPr algn="just"/>
            <a:r>
              <a:rPr lang="es-CO" sz="2400" dirty="0"/>
              <a:t>6. Si ha trabajado para </a:t>
            </a:r>
            <a:r>
              <a:rPr lang="es-CO" sz="2400" dirty="0" err="1"/>
              <a:t>ONGs</a:t>
            </a:r>
            <a:r>
              <a:rPr lang="es-CO" sz="2400" dirty="0"/>
              <a:t>, este será un valor agregado. </a:t>
            </a:r>
          </a:p>
          <a:p>
            <a:pPr algn="just"/>
            <a:endParaRPr lang="es-CO" sz="2400" dirty="0"/>
          </a:p>
          <a:p>
            <a:pPr algn="just"/>
            <a:r>
              <a:rPr lang="es-CO" sz="2400" dirty="0"/>
              <a:t>Si cumples con estos 6 puntos y  te interesa un trabajo de profunda transformación social, agradezco tu CV a </a:t>
            </a:r>
            <a:r>
              <a:rPr lang="es-CO" sz="2400" dirty="0">
                <a:hlinkClick r:id="rId3"/>
              </a:rPr>
              <a:t>beatriz.white@matteria.co</a:t>
            </a:r>
            <a:r>
              <a:rPr lang="es-CO" sz="2400" dirty="0"/>
              <a:t>  con el </a:t>
            </a:r>
            <a:r>
              <a:rPr lang="es-CO" sz="2400" dirty="0" err="1"/>
              <a:t>subject</a:t>
            </a:r>
            <a:r>
              <a:rPr lang="es-CO" sz="2400" dirty="0"/>
              <a:t>: Comunicaciones.   La entidad ofrece contrato laboral a término indefinido con una compensación de 5 millones de pesos al mes. </a:t>
            </a:r>
          </a:p>
        </p:txBody>
      </p:sp>
    </p:spTree>
    <p:extLst>
      <p:ext uri="{BB962C8B-B14F-4D97-AF65-F5344CB8AC3E}">
        <p14:creationId xmlns:p14="http://schemas.microsoft.com/office/powerpoint/2010/main" val="2425755692"/>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5341</TotalTime>
  <Words>3890</Words>
  <Application>Microsoft Office PowerPoint</Application>
  <PresentationFormat>Panorámica</PresentationFormat>
  <Paragraphs>85</Paragraphs>
  <Slides>121</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121</vt:i4>
      </vt:variant>
    </vt:vector>
  </HeadingPairs>
  <TitlesOfParts>
    <vt:vector size="125" baseType="lpstr">
      <vt:lpstr>Arial</vt:lpstr>
      <vt:lpstr>Calibri</vt:lpstr>
      <vt:lpstr>Calibri Light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Microsoft Office User</dc:creator>
  <cp:lastModifiedBy>Juliana Andrea Castillo Diaz</cp:lastModifiedBy>
  <cp:revision>43</cp:revision>
  <dcterms:created xsi:type="dcterms:W3CDTF">2023-04-14T14:51:59Z</dcterms:created>
  <dcterms:modified xsi:type="dcterms:W3CDTF">2024-01-30T15:51:21Z</dcterms:modified>
</cp:coreProperties>
</file>